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image" Target="../media/image9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image" Target="../media/image9.png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image" Target="../media/image9.png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image" Target="../media/image9.png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image" Target="../media/image9.png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8BFFC9-7DAC-4B33-84E8-004A860F2557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D3FB6-7D51-468E-BAD1-FAD51EE90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629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4C68F-E138-804C-A8C7-5203B4FA4F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566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20324-E69F-D74A-97C9-4D7C3B4F90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273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20324-E69F-D74A-97C9-4D7C3B4F90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057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20324-E69F-D74A-97C9-4D7C3B4F90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510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E3EE0-E067-ED49-8B1A-FF47C09978A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478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20324-E69F-D74A-97C9-4D7C3B4F90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810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E3EE0-E067-ED49-8B1A-FF47C09978A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484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What type of motor could achieve this, and what direction would it be traveling?</a:t>
            </a:r>
          </a:p>
          <a:p>
            <a:r>
              <a:rPr lang="en-US" smtClean="0"/>
              <a:t>https://www.polleverywhere.com/multiple_choice_polls/lUStchypLHFgtFm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4C68F-E138-804C-A8C7-5203B4FA4F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229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E3EE0-E067-ED49-8B1A-FF47C09978A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8616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E3EE0-E067-ED49-8B1A-FF47C09978A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850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E3EE0-E067-ED49-8B1A-FF47C09978A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918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4C68F-E138-804C-A8C7-5203B4FA4F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7311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4C68F-E138-804C-A8C7-5203B4FA4F3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2635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4C68F-E138-804C-A8C7-5203B4FA4F3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208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Again, we can utilize microscopy to visualize this process.  This time we’re looking at a human epithelial cell using</a:t>
            </a:r>
            <a:r>
              <a:rPr lang="en-US" baseline="0" dirty="0" smtClean="0"/>
              <a:t> contrast microscopy. This cell is already in mitosis.  You can see the </a:t>
            </a:r>
            <a:r>
              <a:rPr lang="en-US" baseline="0" dirty="0" err="1" smtClean="0"/>
              <a:t>boundry</a:t>
            </a:r>
            <a:r>
              <a:rPr lang="en-US" baseline="0" dirty="0" smtClean="0"/>
              <a:t> of the cell here…. And these sausage like structures are chromosomes, as I start the movie you’ll begin to see the wiggle about as they make </a:t>
            </a:r>
            <a:r>
              <a:rPr lang="en-US" baseline="0" dirty="0" err="1" smtClean="0"/>
              <a:t>mts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attachemnets</a:t>
            </a:r>
            <a:r>
              <a:rPr lang="en-US" baseline="0" dirty="0" smtClean="0"/>
              <a:t> and begin to align along the center of the cell…..</a:t>
            </a:r>
          </a:p>
          <a:p>
            <a:endParaRPr lang="en-US" dirty="0" smtClean="0"/>
          </a:p>
          <a:p>
            <a:r>
              <a:rPr lang="en-US" dirty="0" smtClean="0"/>
              <a:t>So that’s what is supposed to happen.  But what happens in cancer cells?  I told you that cancer is</a:t>
            </a:r>
            <a:r>
              <a:rPr lang="en-US" baseline="0" dirty="0" smtClean="0"/>
              <a:t> a disease of cellular division gone bad and that many cancer cells exhibit aneuploidy.  But is there evidence of mitotic defects that could explain the generation of such aneuploidy in cancer?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20324-E69F-D74A-97C9-4D7C3B4F90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4879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20324-E69F-D74A-97C9-4D7C3B4F90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365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20324-E69F-D74A-97C9-4D7C3B4F900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55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20324-E69F-D74A-97C9-4D7C3B4F900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878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20324-E69F-D74A-97C9-4D7C3B4F900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6784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20324-E69F-D74A-97C9-4D7C3B4F900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3583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20324-E69F-D74A-97C9-4D7C3B4F900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3741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4C68F-E138-804C-A8C7-5203B4FA4F3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518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4C68F-E138-804C-A8C7-5203B4FA4F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206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4C68F-E138-804C-A8C7-5203B4FA4F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225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E3EE0-E067-ED49-8B1A-FF47C09978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799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C746A9-CBD2-7043-AC35-48B76B3CEF7B}" type="slidenum">
              <a:rPr lang="en-US"/>
              <a:pPr/>
              <a:t>6</a:t>
            </a:fld>
            <a:endParaRPr lang="en-US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975289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20324-E69F-D74A-97C9-4D7C3B4F90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396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20324-E69F-D74A-97C9-4D7C3B4F90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3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20324-E69F-D74A-97C9-4D7C3B4F90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47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466EA-658A-4FA6-A4E3-49C5930F4729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5BC64-F592-4BE4-93DA-AE5294653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017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466EA-658A-4FA6-A4E3-49C5930F4729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5BC64-F592-4BE4-93DA-AE5294653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34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466EA-658A-4FA6-A4E3-49C5930F4729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5BC64-F592-4BE4-93DA-AE5294653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770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466EA-658A-4FA6-A4E3-49C5930F4729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5BC64-F592-4BE4-93DA-AE5294653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23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466EA-658A-4FA6-A4E3-49C5930F4729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5BC64-F592-4BE4-93DA-AE5294653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46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466EA-658A-4FA6-A4E3-49C5930F4729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5BC64-F592-4BE4-93DA-AE5294653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829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466EA-658A-4FA6-A4E3-49C5930F4729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5BC64-F592-4BE4-93DA-AE5294653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396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466EA-658A-4FA6-A4E3-49C5930F4729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5BC64-F592-4BE4-93DA-AE5294653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59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466EA-658A-4FA6-A4E3-49C5930F4729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5BC64-F592-4BE4-93DA-AE5294653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255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466EA-658A-4FA6-A4E3-49C5930F4729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5BC64-F592-4BE4-93DA-AE5294653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82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466EA-658A-4FA6-A4E3-49C5930F4729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5BC64-F592-4BE4-93DA-AE5294653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384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D466EA-658A-4FA6-A4E3-49C5930F4729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5BC64-F592-4BE4-93DA-AE5294653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3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9.png"/><Relationship Id="rId10" Type="http://schemas.openxmlformats.org/officeDocument/2006/relationships/image" Target="../media/image16.png"/><Relationship Id="rId4" Type="http://schemas.openxmlformats.org/officeDocument/2006/relationships/oleObject" Target="../embeddings/oleObject14.bin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9.png"/><Relationship Id="rId10" Type="http://schemas.openxmlformats.org/officeDocument/2006/relationships/image" Target="../media/image17.jpeg"/><Relationship Id="rId4" Type="http://schemas.openxmlformats.org/officeDocument/2006/relationships/oleObject" Target="../embeddings/oleObject17.bin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11.png"/><Relationship Id="rId5" Type="http://schemas.openxmlformats.org/officeDocument/2006/relationships/image" Target="../media/image9.png"/><Relationship Id="rId10" Type="http://schemas.openxmlformats.org/officeDocument/2006/relationships/oleObject" Target="../embeddings/oleObject23.bin"/><Relationship Id="rId4" Type="http://schemas.openxmlformats.org/officeDocument/2006/relationships/oleObject" Target="../embeddings/oleObject20.bin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13" Type="http://schemas.openxmlformats.org/officeDocument/2006/relationships/image" Target="../media/image12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8.png"/><Relationship Id="rId12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5.bin"/><Relationship Id="rId11" Type="http://schemas.openxmlformats.org/officeDocument/2006/relationships/image" Target="../media/image11.png"/><Relationship Id="rId5" Type="http://schemas.openxmlformats.org/officeDocument/2006/relationships/image" Target="../media/image9.png"/><Relationship Id="rId10" Type="http://schemas.openxmlformats.org/officeDocument/2006/relationships/oleObject" Target="../embeddings/oleObject27.bin"/><Relationship Id="rId4" Type="http://schemas.openxmlformats.org/officeDocument/2006/relationships/oleObject" Target="../embeddings/oleObject24.bin"/><Relationship Id="rId9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oleObject" Target="../embeddings/oleObject5.bin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3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png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10.png"/><Relationship Id="rId4" Type="http://schemas.openxmlformats.org/officeDocument/2006/relationships/image" Target="../media/image14.jpe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9.png"/><Relationship Id="rId4" Type="http://schemas.openxmlformats.org/officeDocument/2006/relationships/oleObject" Target="../embeddings/oleObject7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9.png"/><Relationship Id="rId4" Type="http://schemas.openxmlformats.org/officeDocument/2006/relationships/oleObject" Target="../embeddings/oleObject9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9.png"/><Relationship Id="rId4" Type="http://schemas.openxmlformats.org/officeDocument/2006/relationships/oleObject" Target="../embeddings/oleObject11.bin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44832"/>
            <a:ext cx="8229600" cy="990600"/>
          </a:xfrm>
        </p:spPr>
        <p:txBody>
          <a:bodyPr/>
          <a:lstStyle/>
          <a:p>
            <a:r>
              <a:rPr lang="en-US" dirty="0" smtClean="0"/>
              <a:t>G2: Second Gap Phase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1216" y="1600200"/>
            <a:ext cx="3369584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Key features</a:t>
            </a:r>
          </a:p>
          <a:p>
            <a:pPr lvl="1"/>
            <a:r>
              <a:rPr lang="en-US" dirty="0"/>
              <a:t>DNA is replicated</a:t>
            </a:r>
          </a:p>
          <a:p>
            <a:pPr lvl="1"/>
            <a:r>
              <a:rPr lang="en-US" dirty="0"/>
              <a:t>4N DNA content: 92 chromosomes</a:t>
            </a:r>
          </a:p>
          <a:p>
            <a:pPr lvl="1"/>
            <a:endParaRPr lang="en-US" dirty="0"/>
          </a:p>
          <a:p>
            <a:r>
              <a:rPr lang="en-US" dirty="0"/>
              <a:t>Checkpoint</a:t>
            </a:r>
          </a:p>
          <a:p>
            <a:pPr lvl="1"/>
            <a:r>
              <a:rPr lang="en-US" dirty="0"/>
              <a:t>Replication complete? </a:t>
            </a:r>
          </a:p>
          <a:p>
            <a:pPr lvl="1"/>
            <a:r>
              <a:rPr lang="en-US" dirty="0"/>
              <a:t>DNA damage present?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ym typeface="Wingdings"/>
              </a:rPr>
              <a:t> commit to Mitosis</a:t>
            </a:r>
            <a:endParaRPr lang="en-US" dirty="0"/>
          </a:p>
        </p:txBody>
      </p:sp>
      <p:pic>
        <p:nvPicPr>
          <p:cNvPr id="3" name="Picture 2" descr="G2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348" y="1704448"/>
            <a:ext cx="5309228" cy="398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8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9"/>
          <p:cNvGraphicFramePr>
            <a:graphicFrameLocks noChangeAspect="1"/>
          </p:cNvGraphicFramePr>
          <p:nvPr>
            <p:extLst/>
          </p:nvPr>
        </p:nvGraphicFramePr>
        <p:xfrm>
          <a:off x="1752600" y="1663700"/>
          <a:ext cx="11811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Image" r:id="rId4" imgW="1188722" imgH="1188722" progId="Photoshop.Image.5">
                  <p:embed/>
                </p:oleObj>
              </mc:Choice>
              <mc:Fallback>
                <p:oleObj name="Image" r:id="rId4" imgW="1188722" imgH="1188722" progId="Photoshop.Image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663700"/>
                        <a:ext cx="1181100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700592" y="1600200"/>
            <a:ext cx="963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Prophase</a:t>
            </a:r>
            <a:endParaRPr lang="en-US" sz="1600" dirty="0">
              <a:solidFill>
                <a:schemeClr val="bg1"/>
              </a:solidFill>
            </a:endParaRPr>
          </a:p>
        </p:txBody>
      </p:sp>
      <p:graphicFrame>
        <p:nvGraphicFramePr>
          <p:cNvPr id="6" name="Object 28"/>
          <p:cNvGraphicFramePr>
            <a:graphicFrameLocks noChangeAspect="1"/>
          </p:cNvGraphicFramePr>
          <p:nvPr>
            <p:extLst/>
          </p:nvPr>
        </p:nvGraphicFramePr>
        <p:xfrm>
          <a:off x="1776026" y="370364"/>
          <a:ext cx="1157674" cy="11576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Image" r:id="rId6" imgW="914402" imgH="914402" progId="Photoshop.Image.5">
                  <p:embed/>
                </p:oleObj>
              </mc:Choice>
              <mc:Fallback>
                <p:oleObj name="Image" r:id="rId6" imgW="914402" imgH="914402" progId="Photoshop.Image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6026" y="370364"/>
                        <a:ext cx="1157674" cy="11576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714500" y="320596"/>
            <a:ext cx="1133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S/G2 phase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111500" y="307896"/>
            <a:ext cx="7099300" cy="124356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100" dirty="0">
                <a:solidFill>
                  <a:srgbClr val="000000"/>
                </a:solidFill>
              </a:rPr>
              <a:t>Chromosomes are replicated (</a:t>
            </a:r>
            <a:r>
              <a:rPr lang="en-US" sz="2100" b="1" dirty="0">
                <a:solidFill>
                  <a:srgbClr val="000000"/>
                </a:solidFill>
              </a:rPr>
              <a:t>Checkpoint</a:t>
            </a:r>
            <a:r>
              <a:rPr lang="en-US" sz="2100" dirty="0">
                <a:solidFill>
                  <a:srgbClr val="000000"/>
                </a:solidFill>
              </a:rPr>
              <a:t>)</a:t>
            </a:r>
          </a:p>
          <a:p>
            <a:pPr>
              <a:buClr>
                <a:schemeClr val="tx1"/>
              </a:buClr>
            </a:pPr>
            <a:r>
              <a:rPr lang="en-US" sz="2100" dirty="0">
                <a:solidFill>
                  <a:srgbClr val="000000"/>
                </a:solidFill>
              </a:rPr>
              <a:t>Centrosomes are duplicated </a:t>
            </a:r>
          </a:p>
          <a:p>
            <a:pPr>
              <a:buClr>
                <a:schemeClr val="tx1"/>
              </a:buClr>
            </a:pPr>
            <a:r>
              <a:rPr lang="en-US" sz="2100" dirty="0">
                <a:solidFill>
                  <a:srgbClr val="000000"/>
                </a:solidFill>
              </a:rPr>
              <a:t>Chromosomes begin to condense</a:t>
            </a:r>
          </a:p>
        </p:txBody>
      </p:sp>
      <p:graphicFrame>
        <p:nvGraphicFramePr>
          <p:cNvPr id="11" name="Object 30"/>
          <p:cNvGraphicFramePr>
            <a:graphicFrameLocks noChangeAspect="1"/>
          </p:cNvGraphicFramePr>
          <p:nvPr>
            <p:extLst/>
          </p:nvPr>
        </p:nvGraphicFramePr>
        <p:xfrm>
          <a:off x="1750625" y="2934733"/>
          <a:ext cx="1183075" cy="118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Image" r:id="rId8" imgW="914402" imgH="914402" progId="Photoshop.Image.5">
                  <p:embed/>
                </p:oleObj>
              </mc:Choice>
              <mc:Fallback>
                <p:oleObj name="Image" r:id="rId8" imgW="914402" imgH="914402" progId="Photoshop.Image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0625" y="2934733"/>
                        <a:ext cx="1183075" cy="118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699826" y="2872265"/>
            <a:ext cx="960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Prometa</a:t>
            </a:r>
            <a:r>
              <a:rPr lang="en-US" sz="1600" dirty="0">
                <a:solidFill>
                  <a:schemeClr val="bg1"/>
                </a:solidFill>
              </a:rPr>
              <a:t>-</a:t>
            </a:r>
          </a:p>
          <a:p>
            <a:r>
              <a:rPr lang="en-US" sz="1600" dirty="0">
                <a:solidFill>
                  <a:schemeClr val="bg1"/>
                </a:solidFill>
              </a:rPr>
              <a:t>phase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111500" y="2959101"/>
            <a:ext cx="7099300" cy="1181100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100" dirty="0">
                <a:solidFill>
                  <a:srgbClr val="000000"/>
                </a:solidFill>
              </a:rPr>
              <a:t>Bipolar Spindle begins to form</a:t>
            </a:r>
          </a:p>
          <a:p>
            <a:pPr>
              <a:buClr>
                <a:schemeClr val="tx1"/>
              </a:buClr>
            </a:pPr>
            <a:r>
              <a:rPr lang="en-US" sz="2100" dirty="0">
                <a:solidFill>
                  <a:srgbClr val="000000"/>
                </a:solidFill>
              </a:rPr>
              <a:t>Microtubules attach to kinetochores</a:t>
            </a:r>
          </a:p>
          <a:p>
            <a:pPr>
              <a:buClr>
                <a:schemeClr val="tx1"/>
              </a:buClr>
            </a:pPr>
            <a:r>
              <a:rPr lang="en-US" sz="2100" dirty="0">
                <a:solidFill>
                  <a:srgbClr val="000000"/>
                </a:solidFill>
              </a:rPr>
              <a:t>Chromosomes move and begin to align at cell center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3111500" y="1654095"/>
            <a:ext cx="7099300" cy="124356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100" dirty="0">
                <a:solidFill>
                  <a:srgbClr val="000000"/>
                </a:solidFill>
              </a:rPr>
              <a:t>Nuclear Envelope breaks down</a:t>
            </a:r>
          </a:p>
          <a:p>
            <a:pPr>
              <a:buClr>
                <a:schemeClr val="tx1"/>
              </a:buClr>
            </a:pPr>
            <a:r>
              <a:rPr lang="en-US" sz="2100" dirty="0">
                <a:solidFill>
                  <a:srgbClr val="000000"/>
                </a:solidFill>
              </a:rPr>
              <a:t>Centrosomes nucleate microtubules/spindle poles</a:t>
            </a:r>
          </a:p>
          <a:p>
            <a:pPr>
              <a:buClr>
                <a:schemeClr val="tx1"/>
              </a:buClr>
            </a:pPr>
            <a:r>
              <a:rPr lang="en-US" sz="2100" dirty="0">
                <a:solidFill>
                  <a:srgbClr val="000000"/>
                </a:solidFill>
              </a:rPr>
              <a:t>Kinetochores form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263900" y="977900"/>
            <a:ext cx="5702300" cy="5537200"/>
          </a:xfrm>
          <a:prstGeom prst="rect">
            <a:avLst/>
          </a:prstGeom>
          <a:solidFill>
            <a:srgbClr val="BBD7F8"/>
          </a:solidFill>
          <a:ln>
            <a:solidFill>
              <a:srgbClr val="BBD7F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400px-Spindle_apparatus.svg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300" y="1126417"/>
            <a:ext cx="5372101" cy="374704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extBox 2"/>
          <p:cNvSpPr txBox="1"/>
          <p:nvPr/>
        </p:nvSpPr>
        <p:spPr>
          <a:xfrm>
            <a:off x="3416300" y="4940300"/>
            <a:ext cx="5372100" cy="147732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Dynamic microtubules ‘search’ cytoplasm and ‘capture’ kinetochores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Kinetochore attachment stabilizes microtubules to form kinetochore fibers (k-fibers)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K-fibers direct chromosome movement</a:t>
            </a:r>
          </a:p>
        </p:txBody>
      </p:sp>
    </p:spTree>
    <p:extLst>
      <p:ext uri="{BB962C8B-B14F-4D97-AF65-F5344CB8AC3E}">
        <p14:creationId xmlns:p14="http://schemas.microsoft.com/office/powerpoint/2010/main" val="365403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9"/>
          <p:cNvGraphicFramePr>
            <a:graphicFrameLocks noChangeAspect="1"/>
          </p:cNvGraphicFramePr>
          <p:nvPr>
            <p:extLst/>
          </p:nvPr>
        </p:nvGraphicFramePr>
        <p:xfrm>
          <a:off x="1752600" y="1663700"/>
          <a:ext cx="11811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Image" r:id="rId4" imgW="1188722" imgH="1188722" progId="Photoshop.Image.5">
                  <p:embed/>
                </p:oleObj>
              </mc:Choice>
              <mc:Fallback>
                <p:oleObj name="Image" r:id="rId4" imgW="1188722" imgH="1188722" progId="Photoshop.Image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663700"/>
                        <a:ext cx="1181100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700592" y="1600200"/>
            <a:ext cx="963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Prophase</a:t>
            </a:r>
            <a:endParaRPr lang="en-US" sz="1600" dirty="0">
              <a:solidFill>
                <a:schemeClr val="bg1"/>
              </a:solidFill>
            </a:endParaRPr>
          </a:p>
        </p:txBody>
      </p:sp>
      <p:graphicFrame>
        <p:nvGraphicFramePr>
          <p:cNvPr id="6" name="Object 28"/>
          <p:cNvGraphicFramePr>
            <a:graphicFrameLocks noChangeAspect="1"/>
          </p:cNvGraphicFramePr>
          <p:nvPr>
            <p:extLst/>
          </p:nvPr>
        </p:nvGraphicFramePr>
        <p:xfrm>
          <a:off x="1776026" y="370364"/>
          <a:ext cx="1157674" cy="11576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Image" r:id="rId6" imgW="914402" imgH="914402" progId="Photoshop.Image.5">
                  <p:embed/>
                </p:oleObj>
              </mc:Choice>
              <mc:Fallback>
                <p:oleObj name="Image" r:id="rId6" imgW="914402" imgH="914402" progId="Photoshop.Image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6026" y="370364"/>
                        <a:ext cx="1157674" cy="11576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714500" y="320596"/>
            <a:ext cx="1133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S/G2 phase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111500" y="307896"/>
            <a:ext cx="7099300" cy="124356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100" dirty="0">
                <a:solidFill>
                  <a:srgbClr val="000000"/>
                </a:solidFill>
              </a:rPr>
              <a:t>Chromosomes are replicated (</a:t>
            </a:r>
            <a:r>
              <a:rPr lang="en-US" sz="2100" b="1" dirty="0">
                <a:solidFill>
                  <a:srgbClr val="000000"/>
                </a:solidFill>
              </a:rPr>
              <a:t>Checkpoint</a:t>
            </a:r>
            <a:r>
              <a:rPr lang="en-US" sz="2100" dirty="0">
                <a:solidFill>
                  <a:srgbClr val="000000"/>
                </a:solidFill>
              </a:rPr>
              <a:t>)</a:t>
            </a:r>
          </a:p>
          <a:p>
            <a:pPr>
              <a:buClr>
                <a:schemeClr val="tx1"/>
              </a:buClr>
            </a:pPr>
            <a:r>
              <a:rPr lang="en-US" sz="2100" dirty="0">
                <a:solidFill>
                  <a:srgbClr val="000000"/>
                </a:solidFill>
              </a:rPr>
              <a:t>Centrosomes are duplicated </a:t>
            </a:r>
          </a:p>
          <a:p>
            <a:pPr>
              <a:buClr>
                <a:schemeClr val="tx1"/>
              </a:buClr>
            </a:pPr>
            <a:r>
              <a:rPr lang="en-US" sz="2100" dirty="0">
                <a:solidFill>
                  <a:srgbClr val="000000"/>
                </a:solidFill>
              </a:rPr>
              <a:t>Chromosomes begin to condense</a:t>
            </a:r>
          </a:p>
        </p:txBody>
      </p:sp>
      <p:graphicFrame>
        <p:nvGraphicFramePr>
          <p:cNvPr id="11" name="Object 30"/>
          <p:cNvGraphicFramePr>
            <a:graphicFrameLocks noChangeAspect="1"/>
          </p:cNvGraphicFramePr>
          <p:nvPr>
            <p:extLst/>
          </p:nvPr>
        </p:nvGraphicFramePr>
        <p:xfrm>
          <a:off x="1750625" y="2934733"/>
          <a:ext cx="1183075" cy="118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Image" r:id="rId8" imgW="914402" imgH="914402" progId="Photoshop.Image.5">
                  <p:embed/>
                </p:oleObj>
              </mc:Choice>
              <mc:Fallback>
                <p:oleObj name="Image" r:id="rId8" imgW="914402" imgH="914402" progId="Photoshop.Image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0625" y="2934733"/>
                        <a:ext cx="1183075" cy="118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699826" y="2872265"/>
            <a:ext cx="960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Prometa</a:t>
            </a:r>
            <a:r>
              <a:rPr lang="en-US" sz="1600" dirty="0">
                <a:solidFill>
                  <a:schemeClr val="bg1"/>
                </a:solidFill>
              </a:rPr>
              <a:t>-</a:t>
            </a:r>
          </a:p>
          <a:p>
            <a:r>
              <a:rPr lang="en-US" sz="1600" dirty="0">
                <a:solidFill>
                  <a:schemeClr val="bg1"/>
                </a:solidFill>
              </a:rPr>
              <a:t>phase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111500" y="2959101"/>
            <a:ext cx="7099300" cy="1181100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100" dirty="0">
                <a:solidFill>
                  <a:srgbClr val="000000"/>
                </a:solidFill>
              </a:rPr>
              <a:t>Bipolar Spindle begins to form</a:t>
            </a:r>
          </a:p>
          <a:p>
            <a:pPr>
              <a:buClr>
                <a:schemeClr val="tx1"/>
              </a:buClr>
            </a:pPr>
            <a:r>
              <a:rPr lang="en-US" sz="2100" dirty="0">
                <a:solidFill>
                  <a:srgbClr val="000000"/>
                </a:solidFill>
              </a:rPr>
              <a:t>Microtubules attach to kinetochores</a:t>
            </a:r>
          </a:p>
          <a:p>
            <a:pPr>
              <a:buClr>
                <a:schemeClr val="tx1"/>
              </a:buClr>
            </a:pPr>
            <a:r>
              <a:rPr lang="en-US" sz="2100" dirty="0">
                <a:solidFill>
                  <a:srgbClr val="000000"/>
                </a:solidFill>
              </a:rPr>
              <a:t>Chromosomes move and begin to align at cell center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3111500" y="1654095"/>
            <a:ext cx="7099300" cy="124356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100" dirty="0">
                <a:solidFill>
                  <a:srgbClr val="000000"/>
                </a:solidFill>
              </a:rPr>
              <a:t>Nuclear Envelope breaks down</a:t>
            </a:r>
          </a:p>
          <a:p>
            <a:pPr>
              <a:buClr>
                <a:schemeClr val="tx1"/>
              </a:buClr>
            </a:pPr>
            <a:r>
              <a:rPr lang="en-US" sz="2100" dirty="0">
                <a:solidFill>
                  <a:srgbClr val="000000"/>
                </a:solidFill>
              </a:rPr>
              <a:t>Centrosomes nucleate microtubules/spindle poles</a:t>
            </a:r>
          </a:p>
          <a:p>
            <a:pPr>
              <a:buClr>
                <a:schemeClr val="tx1"/>
              </a:buClr>
            </a:pPr>
            <a:r>
              <a:rPr lang="en-US" sz="2100" dirty="0">
                <a:solidFill>
                  <a:srgbClr val="000000"/>
                </a:solidFill>
              </a:rPr>
              <a:t>Kinetochores form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258084" y="1158459"/>
            <a:ext cx="7749517" cy="4632033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366001" y="1228364"/>
            <a:ext cx="2514599" cy="39703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Astral</a:t>
            </a:r>
            <a:r>
              <a:rPr lang="en-US" dirty="0">
                <a:sym typeface="Wingdings"/>
              </a:rPr>
              <a:t> very dynamic, search the cytoplasm for </a:t>
            </a:r>
            <a:r>
              <a:rPr lang="en-US" dirty="0">
                <a:sym typeface="Wingdings"/>
              </a:rPr>
              <a:t>chromosomes</a:t>
            </a:r>
          </a:p>
          <a:p>
            <a:endParaRPr lang="en-US" dirty="0">
              <a:sym typeface="Wingdings"/>
            </a:endParaRPr>
          </a:p>
          <a:p>
            <a:r>
              <a:rPr lang="en-US" b="1" dirty="0" err="1">
                <a:sym typeface="Wingdings"/>
              </a:rPr>
              <a:t>Interpolar</a:t>
            </a:r>
            <a:r>
              <a:rPr lang="en-US" dirty="0">
                <a:sym typeface="Wingdings"/>
              </a:rPr>
              <a:t>  dynamic, stabilized by crosslinking and motor proteins that 	            </a:t>
            </a:r>
            <a:r>
              <a:rPr lang="en-US" i="1" dirty="0">
                <a:sym typeface="Wingdings"/>
              </a:rPr>
              <a:t>push</a:t>
            </a:r>
            <a:r>
              <a:rPr lang="en-US" dirty="0">
                <a:sym typeface="Wingdings"/>
              </a:rPr>
              <a:t> spindle poles </a:t>
            </a:r>
            <a:r>
              <a:rPr lang="en-US" dirty="0">
                <a:sym typeface="Wingdings"/>
              </a:rPr>
              <a:t>apart</a:t>
            </a:r>
          </a:p>
          <a:p>
            <a:endParaRPr lang="en-US" dirty="0">
              <a:sym typeface="Wingdings"/>
            </a:endParaRPr>
          </a:p>
          <a:p>
            <a:r>
              <a:rPr lang="en-US" b="1" dirty="0">
                <a:sym typeface="Wingdings"/>
              </a:rPr>
              <a:t>Kinetochore </a:t>
            </a:r>
            <a:r>
              <a:rPr lang="en-US" dirty="0">
                <a:sym typeface="Wingdings"/>
              </a:rPr>
              <a:t> attachments with </a:t>
            </a:r>
            <a:r>
              <a:rPr lang="en-US" i="1" dirty="0">
                <a:sym typeface="Wingdings"/>
              </a:rPr>
              <a:t>kinetochores</a:t>
            </a:r>
            <a:r>
              <a:rPr lang="en-US" dirty="0">
                <a:sym typeface="Wingdings"/>
              </a:rPr>
              <a:t> stabilizes </a:t>
            </a:r>
            <a:r>
              <a:rPr lang="en-US" dirty="0">
                <a:sym typeface="Wingdings"/>
              </a:rPr>
              <a:t>dynamics</a:t>
            </a:r>
            <a:r>
              <a:rPr lang="en-US" dirty="0">
                <a:sym typeface="Wingdings"/>
              </a:rPr>
              <a:t>		</a:t>
            </a:r>
            <a:endParaRPr lang="en-US" dirty="0"/>
          </a:p>
        </p:txBody>
      </p:sp>
      <p:pic>
        <p:nvPicPr>
          <p:cNvPr id="16" name="Picture 2" descr="figure_18_24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930"/>
          <a:stretch/>
        </p:blipFill>
        <p:spPr bwMode="auto">
          <a:xfrm>
            <a:off x="2399754" y="2184758"/>
            <a:ext cx="4868741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399754" y="1240387"/>
            <a:ext cx="4868740" cy="8925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FF0000"/>
                </a:solidFill>
              </a:rPr>
              <a:t>Not all spindle microtubules</a:t>
            </a:r>
          </a:p>
          <a:p>
            <a:pPr algn="ctr"/>
            <a:r>
              <a:rPr lang="en-US" sz="2600" dirty="0">
                <a:solidFill>
                  <a:srgbClr val="FF0000"/>
                </a:solidFill>
              </a:rPr>
              <a:t>are equal</a:t>
            </a:r>
            <a:endParaRPr lang="en-US" sz="2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13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9"/>
          <p:cNvGraphicFramePr>
            <a:graphicFrameLocks noChangeAspect="1"/>
          </p:cNvGraphicFramePr>
          <p:nvPr>
            <p:extLst/>
          </p:nvPr>
        </p:nvGraphicFramePr>
        <p:xfrm>
          <a:off x="1752600" y="1663700"/>
          <a:ext cx="11811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Image" r:id="rId4" imgW="1188722" imgH="1188722" progId="Photoshop.Image.5">
                  <p:embed/>
                </p:oleObj>
              </mc:Choice>
              <mc:Fallback>
                <p:oleObj name="Image" r:id="rId4" imgW="1188722" imgH="1188722" progId="Photoshop.Image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663700"/>
                        <a:ext cx="1181100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700592" y="1600200"/>
            <a:ext cx="963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Prophase</a:t>
            </a:r>
            <a:endParaRPr lang="en-US" sz="1600" dirty="0">
              <a:solidFill>
                <a:schemeClr val="bg1"/>
              </a:solidFill>
            </a:endParaRPr>
          </a:p>
        </p:txBody>
      </p:sp>
      <p:graphicFrame>
        <p:nvGraphicFramePr>
          <p:cNvPr id="6" name="Object 28"/>
          <p:cNvGraphicFramePr>
            <a:graphicFrameLocks noChangeAspect="1"/>
          </p:cNvGraphicFramePr>
          <p:nvPr>
            <p:extLst/>
          </p:nvPr>
        </p:nvGraphicFramePr>
        <p:xfrm>
          <a:off x="1776026" y="370364"/>
          <a:ext cx="1157674" cy="11576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Image" r:id="rId6" imgW="914402" imgH="914402" progId="Photoshop.Image.5">
                  <p:embed/>
                </p:oleObj>
              </mc:Choice>
              <mc:Fallback>
                <p:oleObj name="Image" r:id="rId6" imgW="914402" imgH="914402" progId="Photoshop.Image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6026" y="370364"/>
                        <a:ext cx="1157674" cy="11576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714500" y="320596"/>
            <a:ext cx="1133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S/G2 phase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111500" y="307896"/>
            <a:ext cx="7099300" cy="124356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100" dirty="0">
                <a:solidFill>
                  <a:srgbClr val="000000"/>
                </a:solidFill>
              </a:rPr>
              <a:t>Chromosomes are replicated (</a:t>
            </a:r>
            <a:r>
              <a:rPr lang="en-US" sz="2100" b="1" dirty="0">
                <a:solidFill>
                  <a:srgbClr val="000000"/>
                </a:solidFill>
              </a:rPr>
              <a:t>Checkpoint</a:t>
            </a:r>
            <a:r>
              <a:rPr lang="en-US" sz="2100" dirty="0">
                <a:solidFill>
                  <a:srgbClr val="000000"/>
                </a:solidFill>
              </a:rPr>
              <a:t>)</a:t>
            </a:r>
          </a:p>
          <a:p>
            <a:pPr>
              <a:buClr>
                <a:schemeClr val="tx1"/>
              </a:buClr>
            </a:pPr>
            <a:r>
              <a:rPr lang="en-US" sz="2100" dirty="0">
                <a:solidFill>
                  <a:srgbClr val="000000"/>
                </a:solidFill>
              </a:rPr>
              <a:t>Centrosomes are duplicated </a:t>
            </a:r>
          </a:p>
          <a:p>
            <a:pPr>
              <a:buClr>
                <a:schemeClr val="tx1"/>
              </a:buClr>
            </a:pPr>
            <a:r>
              <a:rPr lang="en-US" sz="2100" dirty="0">
                <a:solidFill>
                  <a:srgbClr val="000000"/>
                </a:solidFill>
              </a:rPr>
              <a:t>Chromosomes begin to condense</a:t>
            </a:r>
          </a:p>
        </p:txBody>
      </p:sp>
      <p:graphicFrame>
        <p:nvGraphicFramePr>
          <p:cNvPr id="11" name="Object 30"/>
          <p:cNvGraphicFramePr>
            <a:graphicFrameLocks noChangeAspect="1"/>
          </p:cNvGraphicFramePr>
          <p:nvPr>
            <p:extLst/>
          </p:nvPr>
        </p:nvGraphicFramePr>
        <p:xfrm>
          <a:off x="1750625" y="2934733"/>
          <a:ext cx="1183075" cy="118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Image" r:id="rId8" imgW="914402" imgH="914402" progId="Photoshop.Image.5">
                  <p:embed/>
                </p:oleObj>
              </mc:Choice>
              <mc:Fallback>
                <p:oleObj name="Image" r:id="rId8" imgW="914402" imgH="914402" progId="Photoshop.Image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0625" y="2934733"/>
                        <a:ext cx="1183075" cy="118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699826" y="2872265"/>
            <a:ext cx="960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Prometa</a:t>
            </a:r>
            <a:r>
              <a:rPr lang="en-US" sz="1600" dirty="0">
                <a:solidFill>
                  <a:schemeClr val="bg1"/>
                </a:solidFill>
              </a:rPr>
              <a:t>-</a:t>
            </a:r>
          </a:p>
          <a:p>
            <a:r>
              <a:rPr lang="en-US" sz="1600" dirty="0">
                <a:solidFill>
                  <a:schemeClr val="bg1"/>
                </a:solidFill>
              </a:rPr>
              <a:t>phase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111500" y="2959101"/>
            <a:ext cx="7099300" cy="1181100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100" dirty="0">
                <a:solidFill>
                  <a:srgbClr val="000000"/>
                </a:solidFill>
              </a:rPr>
              <a:t>Bipolar Spindle begins to form</a:t>
            </a:r>
          </a:p>
          <a:p>
            <a:pPr>
              <a:buClr>
                <a:schemeClr val="tx1"/>
              </a:buClr>
            </a:pPr>
            <a:r>
              <a:rPr lang="en-US" sz="2100" dirty="0">
                <a:solidFill>
                  <a:srgbClr val="000000"/>
                </a:solidFill>
              </a:rPr>
              <a:t>Microtubules attach to kinetochores</a:t>
            </a:r>
          </a:p>
          <a:p>
            <a:pPr>
              <a:buClr>
                <a:schemeClr val="tx1"/>
              </a:buClr>
            </a:pPr>
            <a:r>
              <a:rPr lang="en-US" sz="2100" dirty="0">
                <a:solidFill>
                  <a:srgbClr val="000000"/>
                </a:solidFill>
              </a:rPr>
              <a:t>Chromosomes move and begin to align at cell center</a:t>
            </a:r>
          </a:p>
        </p:txBody>
      </p:sp>
      <p:graphicFrame>
        <p:nvGraphicFramePr>
          <p:cNvPr id="14" name="Object 31"/>
          <p:cNvGraphicFramePr>
            <a:graphicFrameLocks noChangeAspect="1"/>
          </p:cNvGraphicFramePr>
          <p:nvPr>
            <p:extLst/>
          </p:nvPr>
        </p:nvGraphicFramePr>
        <p:xfrm>
          <a:off x="1752601" y="4194008"/>
          <a:ext cx="1176119" cy="11761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name="Image" r:id="rId10" imgW="640081" imgH="640081" progId="Photoshop.Image.5">
                  <p:embed/>
                </p:oleObj>
              </mc:Choice>
              <mc:Fallback>
                <p:oleObj name="Image" r:id="rId10" imgW="640081" imgH="640081" progId="Photoshop.Image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1" y="4194008"/>
                        <a:ext cx="1176119" cy="11761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699827" y="4143207"/>
            <a:ext cx="11204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Metaphase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3111500" y="4203701"/>
            <a:ext cx="7099300" cy="1181100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100" dirty="0">
                <a:solidFill>
                  <a:srgbClr val="000000"/>
                </a:solidFill>
              </a:rPr>
              <a:t>All chromosomes align (metaphase plate)</a:t>
            </a:r>
          </a:p>
          <a:p>
            <a:pPr>
              <a:buClr>
                <a:schemeClr val="tx1"/>
              </a:buClr>
            </a:pPr>
            <a:r>
              <a:rPr lang="en-US" sz="2100" b="1" dirty="0">
                <a:solidFill>
                  <a:srgbClr val="000000"/>
                </a:solidFill>
              </a:rPr>
              <a:t>Spindle assembly checkpoint is satisfied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3111500" y="1654095"/>
            <a:ext cx="7099300" cy="124356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100" dirty="0">
                <a:solidFill>
                  <a:srgbClr val="000000"/>
                </a:solidFill>
              </a:rPr>
              <a:t>Nuclear Envelope breaks down</a:t>
            </a:r>
          </a:p>
          <a:p>
            <a:pPr>
              <a:buClr>
                <a:schemeClr val="tx1"/>
              </a:buClr>
            </a:pPr>
            <a:r>
              <a:rPr lang="en-US" sz="2100" dirty="0">
                <a:solidFill>
                  <a:srgbClr val="000000"/>
                </a:solidFill>
              </a:rPr>
              <a:t>Centrosomes nucleate microtubules/spindle poles</a:t>
            </a:r>
          </a:p>
          <a:p>
            <a:pPr>
              <a:buClr>
                <a:schemeClr val="tx1"/>
              </a:buClr>
            </a:pPr>
            <a:r>
              <a:rPr lang="en-US" sz="2100" dirty="0">
                <a:solidFill>
                  <a:srgbClr val="000000"/>
                </a:solidFill>
              </a:rPr>
              <a:t>Kinetochores form</a:t>
            </a:r>
          </a:p>
        </p:txBody>
      </p:sp>
    </p:spTree>
    <p:extLst>
      <p:ext uri="{BB962C8B-B14F-4D97-AF65-F5344CB8AC3E}">
        <p14:creationId xmlns:p14="http://schemas.microsoft.com/office/powerpoint/2010/main" val="397579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090" y="134265"/>
            <a:ext cx="8599714" cy="990600"/>
          </a:xfrm>
        </p:spPr>
        <p:txBody>
          <a:bodyPr>
            <a:noAutofit/>
          </a:bodyPr>
          <a:lstStyle/>
          <a:p>
            <a:r>
              <a:rPr lang="en-US" sz="3600" dirty="0"/>
              <a:t>Consequences of checkpoint satisfaction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8476" y="1124866"/>
            <a:ext cx="3471328" cy="5467039"/>
          </a:xfrm>
        </p:spPr>
        <p:txBody>
          <a:bodyPr>
            <a:normAutofit/>
          </a:bodyPr>
          <a:lstStyle/>
          <a:p>
            <a:r>
              <a:rPr lang="en-US" sz="2000" dirty="0"/>
              <a:t>Anaphase Promoting Complex (APC) targets proteins for degradation</a:t>
            </a:r>
          </a:p>
          <a:p>
            <a:r>
              <a:rPr lang="en-US" sz="2000" dirty="0"/>
              <a:t>Destruction of </a:t>
            </a:r>
            <a:r>
              <a:rPr lang="en-US" sz="2000" dirty="0" err="1"/>
              <a:t>securin</a:t>
            </a:r>
            <a:r>
              <a:rPr lang="en-US" sz="2000" dirty="0"/>
              <a:t> releases </a:t>
            </a:r>
            <a:r>
              <a:rPr lang="en-US" sz="2000" dirty="0" err="1"/>
              <a:t>separase</a:t>
            </a:r>
            <a:endParaRPr lang="en-US" sz="2000" dirty="0"/>
          </a:p>
          <a:p>
            <a:pPr marL="0" indent="0">
              <a:buNone/>
            </a:pPr>
            <a:r>
              <a:rPr lang="en-US" sz="2000" dirty="0">
                <a:sym typeface="Wingdings"/>
              </a:rPr>
              <a:t> </a:t>
            </a:r>
            <a:r>
              <a:rPr lang="en-US" sz="2000" dirty="0">
                <a:sym typeface="Wingdings"/>
              </a:rPr>
              <a:t>        releases cohesion &amp; 	initiates anaphase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APC also targets mitotic </a:t>
            </a:r>
            <a:r>
              <a:rPr lang="en-US" sz="2000" dirty="0" err="1"/>
              <a:t>Cyclin</a:t>
            </a:r>
            <a:r>
              <a:rPr lang="en-US" sz="2000" dirty="0"/>
              <a:t> B for destruction</a:t>
            </a:r>
          </a:p>
          <a:p>
            <a:pPr marL="0" indent="0">
              <a:buNone/>
            </a:pPr>
            <a:r>
              <a:rPr lang="en-US" sz="2000" dirty="0">
                <a:sym typeface="Wingdings"/>
              </a:rPr>
              <a:t> </a:t>
            </a:r>
            <a:r>
              <a:rPr lang="en-US" sz="2000" dirty="0">
                <a:sym typeface="Wingdings"/>
              </a:rPr>
              <a:t>       inactivates CDK   	activity and 	permits mitotic exit</a:t>
            </a:r>
            <a:endParaRPr lang="en-US" sz="2000" dirty="0"/>
          </a:p>
        </p:txBody>
      </p:sp>
      <p:pic>
        <p:nvPicPr>
          <p:cNvPr id="4" name="Picture 2" descr="figure_18_2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37"/>
          <a:stretch/>
        </p:blipFill>
        <p:spPr bwMode="auto">
          <a:xfrm>
            <a:off x="1673672" y="1475206"/>
            <a:ext cx="5244805" cy="5116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243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9"/>
          <p:cNvGraphicFramePr>
            <a:graphicFrameLocks noChangeAspect="1"/>
          </p:cNvGraphicFramePr>
          <p:nvPr>
            <p:extLst/>
          </p:nvPr>
        </p:nvGraphicFramePr>
        <p:xfrm>
          <a:off x="1752600" y="1663700"/>
          <a:ext cx="11811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Image" r:id="rId4" imgW="1188722" imgH="1188722" progId="Photoshop.Image.5">
                  <p:embed/>
                </p:oleObj>
              </mc:Choice>
              <mc:Fallback>
                <p:oleObj name="Image" r:id="rId4" imgW="1188722" imgH="1188722" progId="Photoshop.Image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663700"/>
                        <a:ext cx="1181100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700592" y="1600200"/>
            <a:ext cx="963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Prophase</a:t>
            </a:r>
            <a:endParaRPr lang="en-US" sz="1600" dirty="0">
              <a:solidFill>
                <a:schemeClr val="bg1"/>
              </a:solidFill>
            </a:endParaRPr>
          </a:p>
        </p:txBody>
      </p:sp>
      <p:graphicFrame>
        <p:nvGraphicFramePr>
          <p:cNvPr id="6" name="Object 28"/>
          <p:cNvGraphicFramePr>
            <a:graphicFrameLocks noChangeAspect="1"/>
          </p:cNvGraphicFramePr>
          <p:nvPr>
            <p:extLst/>
          </p:nvPr>
        </p:nvGraphicFramePr>
        <p:xfrm>
          <a:off x="1776026" y="370364"/>
          <a:ext cx="1157674" cy="11576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Image" r:id="rId6" imgW="914402" imgH="914402" progId="Photoshop.Image.5">
                  <p:embed/>
                </p:oleObj>
              </mc:Choice>
              <mc:Fallback>
                <p:oleObj name="Image" r:id="rId6" imgW="914402" imgH="914402" progId="Photoshop.Image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6026" y="370364"/>
                        <a:ext cx="1157674" cy="11576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714500" y="320596"/>
            <a:ext cx="1133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S/G2 phase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111500" y="307896"/>
            <a:ext cx="7099300" cy="124356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100" dirty="0">
                <a:solidFill>
                  <a:srgbClr val="000000"/>
                </a:solidFill>
              </a:rPr>
              <a:t>Chromosomes are replicated (</a:t>
            </a:r>
            <a:r>
              <a:rPr lang="en-US" sz="2100" b="1" dirty="0">
                <a:solidFill>
                  <a:srgbClr val="000000"/>
                </a:solidFill>
              </a:rPr>
              <a:t>Checkpoint</a:t>
            </a:r>
            <a:r>
              <a:rPr lang="en-US" sz="2100" dirty="0">
                <a:solidFill>
                  <a:srgbClr val="000000"/>
                </a:solidFill>
              </a:rPr>
              <a:t>)</a:t>
            </a:r>
          </a:p>
          <a:p>
            <a:pPr>
              <a:buClr>
                <a:schemeClr val="tx1"/>
              </a:buClr>
            </a:pPr>
            <a:r>
              <a:rPr lang="en-US" sz="2100" dirty="0">
                <a:solidFill>
                  <a:srgbClr val="000000"/>
                </a:solidFill>
              </a:rPr>
              <a:t>Centrosomes are duplicated </a:t>
            </a:r>
          </a:p>
          <a:p>
            <a:pPr>
              <a:buClr>
                <a:schemeClr val="tx1"/>
              </a:buClr>
            </a:pPr>
            <a:r>
              <a:rPr lang="en-US" sz="2100" dirty="0">
                <a:solidFill>
                  <a:srgbClr val="000000"/>
                </a:solidFill>
              </a:rPr>
              <a:t>Chromosomes begin to condense</a:t>
            </a:r>
          </a:p>
        </p:txBody>
      </p:sp>
      <p:graphicFrame>
        <p:nvGraphicFramePr>
          <p:cNvPr id="11" name="Object 30"/>
          <p:cNvGraphicFramePr>
            <a:graphicFrameLocks noChangeAspect="1"/>
          </p:cNvGraphicFramePr>
          <p:nvPr>
            <p:extLst/>
          </p:nvPr>
        </p:nvGraphicFramePr>
        <p:xfrm>
          <a:off x="1750625" y="2934733"/>
          <a:ext cx="1183075" cy="118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Image" r:id="rId8" imgW="914402" imgH="914402" progId="Photoshop.Image.5">
                  <p:embed/>
                </p:oleObj>
              </mc:Choice>
              <mc:Fallback>
                <p:oleObj name="Image" r:id="rId8" imgW="914402" imgH="914402" progId="Photoshop.Image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0625" y="2934733"/>
                        <a:ext cx="1183075" cy="118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699826" y="2872265"/>
            <a:ext cx="960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Prometa</a:t>
            </a:r>
            <a:r>
              <a:rPr lang="en-US" sz="1600" dirty="0">
                <a:solidFill>
                  <a:schemeClr val="bg1"/>
                </a:solidFill>
              </a:rPr>
              <a:t>-</a:t>
            </a:r>
          </a:p>
          <a:p>
            <a:r>
              <a:rPr lang="en-US" sz="1600" dirty="0">
                <a:solidFill>
                  <a:schemeClr val="bg1"/>
                </a:solidFill>
              </a:rPr>
              <a:t>phase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111500" y="2959101"/>
            <a:ext cx="7099300" cy="1181100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100" dirty="0">
                <a:solidFill>
                  <a:srgbClr val="000000"/>
                </a:solidFill>
              </a:rPr>
              <a:t>Bipolar Spindle begins to form</a:t>
            </a:r>
          </a:p>
          <a:p>
            <a:pPr>
              <a:buClr>
                <a:schemeClr val="tx1"/>
              </a:buClr>
            </a:pPr>
            <a:r>
              <a:rPr lang="en-US" sz="2100" dirty="0">
                <a:solidFill>
                  <a:srgbClr val="000000"/>
                </a:solidFill>
              </a:rPr>
              <a:t>Microtubules attach to kinetochores</a:t>
            </a:r>
          </a:p>
          <a:p>
            <a:pPr>
              <a:buClr>
                <a:schemeClr val="tx1"/>
              </a:buClr>
            </a:pPr>
            <a:r>
              <a:rPr lang="en-US" sz="2100" dirty="0">
                <a:solidFill>
                  <a:srgbClr val="000000"/>
                </a:solidFill>
              </a:rPr>
              <a:t>Chromosomes move and begin to align at cell center</a:t>
            </a:r>
          </a:p>
        </p:txBody>
      </p:sp>
      <p:graphicFrame>
        <p:nvGraphicFramePr>
          <p:cNvPr id="14" name="Object 31"/>
          <p:cNvGraphicFramePr>
            <a:graphicFrameLocks noChangeAspect="1"/>
          </p:cNvGraphicFramePr>
          <p:nvPr>
            <p:extLst/>
          </p:nvPr>
        </p:nvGraphicFramePr>
        <p:xfrm>
          <a:off x="1752601" y="4194008"/>
          <a:ext cx="1176119" cy="11761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Image" r:id="rId10" imgW="640081" imgH="640081" progId="Photoshop.Image.5">
                  <p:embed/>
                </p:oleObj>
              </mc:Choice>
              <mc:Fallback>
                <p:oleObj name="Image" r:id="rId10" imgW="640081" imgH="640081" progId="Photoshop.Image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1" y="4194008"/>
                        <a:ext cx="1176119" cy="11761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699827" y="4143207"/>
            <a:ext cx="11204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Metaphase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3111500" y="4203701"/>
            <a:ext cx="7099300" cy="1181100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100" dirty="0">
                <a:solidFill>
                  <a:srgbClr val="000000"/>
                </a:solidFill>
              </a:rPr>
              <a:t>All chromosomes align (metaphase plate)</a:t>
            </a:r>
          </a:p>
          <a:p>
            <a:pPr>
              <a:buClr>
                <a:schemeClr val="tx1"/>
              </a:buClr>
            </a:pPr>
            <a:r>
              <a:rPr lang="en-US" sz="2100" b="1" dirty="0">
                <a:solidFill>
                  <a:srgbClr val="000000"/>
                </a:solidFill>
              </a:rPr>
              <a:t>Spindle assembly checkpoint is satisfied</a:t>
            </a:r>
          </a:p>
        </p:txBody>
      </p:sp>
      <p:graphicFrame>
        <p:nvGraphicFramePr>
          <p:cNvPr id="17" name="Object 32"/>
          <p:cNvGraphicFramePr>
            <a:graphicFrameLocks noChangeAspect="1"/>
          </p:cNvGraphicFramePr>
          <p:nvPr>
            <p:extLst/>
          </p:nvPr>
        </p:nvGraphicFramePr>
        <p:xfrm>
          <a:off x="1778001" y="5435602"/>
          <a:ext cx="1150719" cy="11507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Image" r:id="rId12" imgW="640081" imgH="640081" progId="Photoshop.Image.5">
                  <p:embed/>
                </p:oleObj>
              </mc:Choice>
              <mc:Fallback>
                <p:oleObj name="Image" r:id="rId12" imgW="640081" imgH="640081" progId="Photoshop.Image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8001" y="5435602"/>
                        <a:ext cx="1150719" cy="11507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727201" y="5373133"/>
            <a:ext cx="1003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Anaphase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111500" y="5435602"/>
            <a:ext cx="7099300" cy="1181100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100" dirty="0">
                <a:solidFill>
                  <a:srgbClr val="000000"/>
                </a:solidFill>
              </a:rPr>
              <a:t>Chromosomes are segregated equally into two daughter cells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3111500" y="1654095"/>
            <a:ext cx="7099300" cy="124356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100" dirty="0">
                <a:solidFill>
                  <a:srgbClr val="000000"/>
                </a:solidFill>
              </a:rPr>
              <a:t>Nuclear Envelope breaks down</a:t>
            </a:r>
          </a:p>
          <a:p>
            <a:pPr>
              <a:buClr>
                <a:schemeClr val="tx1"/>
              </a:buClr>
            </a:pPr>
            <a:r>
              <a:rPr lang="en-US" sz="2100" dirty="0">
                <a:solidFill>
                  <a:srgbClr val="000000"/>
                </a:solidFill>
              </a:rPr>
              <a:t>Centrosomes nucleate microtubules/spindle poles</a:t>
            </a:r>
          </a:p>
          <a:p>
            <a:pPr>
              <a:buClr>
                <a:schemeClr val="tx1"/>
              </a:buClr>
            </a:pPr>
            <a:r>
              <a:rPr lang="en-US" sz="2100" dirty="0">
                <a:solidFill>
                  <a:srgbClr val="000000"/>
                </a:solidFill>
              </a:rPr>
              <a:t>Kinetochores form</a:t>
            </a:r>
          </a:p>
        </p:txBody>
      </p:sp>
    </p:spTree>
    <p:extLst>
      <p:ext uri="{BB962C8B-B14F-4D97-AF65-F5344CB8AC3E}">
        <p14:creationId xmlns:p14="http://schemas.microsoft.com/office/powerpoint/2010/main" val="177799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22170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Anaphase onset</a:t>
            </a:r>
            <a:endParaRPr lang="en-US" sz="3600" dirty="0"/>
          </a:p>
        </p:txBody>
      </p:sp>
      <p:pic>
        <p:nvPicPr>
          <p:cNvPr id="4" name="Picture 2" descr="figure_18_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1" y="990601"/>
            <a:ext cx="8531225" cy="487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5648474"/>
            <a:ext cx="8694057" cy="961571"/>
          </a:xfrm>
          <a:solidFill>
            <a:srgbClr val="FFFFFF"/>
          </a:solidFill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Force from </a:t>
            </a:r>
            <a:r>
              <a:rPr lang="en-US" dirty="0" err="1" smtClean="0"/>
              <a:t>depolymerization</a:t>
            </a:r>
            <a:r>
              <a:rPr lang="en-US" dirty="0" smtClean="0"/>
              <a:t>	Force from motors on 					</a:t>
            </a:r>
            <a:r>
              <a:rPr lang="en-US" dirty="0" err="1" smtClean="0"/>
              <a:t>interpolar</a:t>
            </a:r>
            <a:r>
              <a:rPr lang="en-US" dirty="0" smtClean="0"/>
              <a:t> microtubules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807357" y="427182"/>
            <a:ext cx="4715500" cy="609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95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.url=https://www.polleverywhere.com/multiple_choice_polls/lUStchypLHFgtFm" descr="94169320-4AAE-40DE-B306-DB190F8354BF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26" y="2076224"/>
            <a:ext cx="6332262" cy="4657435"/>
          </a:xfrm>
          <a:prstGeom prst="rect">
            <a:avLst/>
          </a:prstGeom>
        </p:spPr>
      </p:pic>
      <p:sp>
        <p:nvSpPr>
          <p:cNvPr id="5" name="TPQuestion"/>
          <p:cNvSpPr txBox="1">
            <a:spLocks/>
          </p:cNvSpPr>
          <p:nvPr/>
        </p:nvSpPr>
        <p:spPr>
          <a:xfrm>
            <a:off x="1981200" y="504733"/>
            <a:ext cx="8229600" cy="9906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latin typeface="Calibri" charset="0"/>
                <a:ea typeface="MS PGothic" charset="0"/>
              </a:rPr>
              <a:t>During Anaphase B spindle poles are pushed apart as a result of motor proteins walking on interpolar microtubules.</a:t>
            </a:r>
            <a:endParaRPr lang="en-US" sz="3200" dirty="0">
              <a:solidFill>
                <a:srgbClr val="292934"/>
              </a:solidFill>
              <a:latin typeface="Calibri" charset="0"/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03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8665" y="146360"/>
            <a:ext cx="91440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After </a:t>
            </a:r>
            <a:r>
              <a:rPr lang="en-US" sz="3600" b="1" dirty="0"/>
              <a:t>Nuclear</a:t>
            </a:r>
            <a:r>
              <a:rPr lang="en-US" sz="3600" dirty="0"/>
              <a:t> Division: Cytoplasmic </a:t>
            </a:r>
            <a:r>
              <a:rPr lang="en-US" sz="3600" dirty="0"/>
              <a:t>D</a:t>
            </a:r>
            <a:r>
              <a:rPr lang="en-US" sz="3600" dirty="0"/>
              <a:t>ivision</a:t>
            </a:r>
            <a:endParaRPr lang="en-US" sz="3600" dirty="0"/>
          </a:p>
        </p:txBody>
      </p:sp>
      <p:pic>
        <p:nvPicPr>
          <p:cNvPr id="4" name="Picture 2" descr="panel_18_01_0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8"/>
          <a:stretch/>
        </p:blipFill>
        <p:spPr bwMode="auto">
          <a:xfrm>
            <a:off x="1828801" y="1212163"/>
            <a:ext cx="8531225" cy="2779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panel_18_01_08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89"/>
          <a:stretch/>
        </p:blipFill>
        <p:spPr bwMode="auto">
          <a:xfrm>
            <a:off x="1828801" y="3986285"/>
            <a:ext cx="8531225" cy="2835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69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2" descr="figure_18_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1" y="1526227"/>
            <a:ext cx="6855581" cy="5049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06835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One last spindle function…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0952" y="3640667"/>
            <a:ext cx="3739848" cy="283633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Positions the cleavage furrow</a:t>
            </a:r>
          </a:p>
          <a:p>
            <a:r>
              <a:rPr lang="en-US" dirty="0" smtClean="0"/>
              <a:t>Places actin/myosin recruitment factors</a:t>
            </a:r>
          </a:p>
          <a:p>
            <a:r>
              <a:rPr lang="en-US" dirty="0" smtClean="0"/>
              <a:t>Cleavage ALWAYS happens perpendicular to the spindle plane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08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2" descr="figure_18_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1" y="1526227"/>
            <a:ext cx="6855581" cy="5049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06835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One last spindle function…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0952" y="3640667"/>
            <a:ext cx="3739848" cy="2836333"/>
          </a:xfrm>
        </p:spPr>
        <p:txBody>
          <a:bodyPr/>
          <a:lstStyle/>
          <a:p>
            <a:r>
              <a:rPr lang="en-US" dirty="0" smtClean="0"/>
              <a:t>Requires the recruitment of membrane vesicles to seal the furrow</a:t>
            </a:r>
          </a:p>
          <a:p>
            <a:pPr marL="0" indent="0">
              <a:buNone/>
            </a:pPr>
            <a:r>
              <a:rPr lang="en-US" dirty="0" smtClean="0">
                <a:sym typeface="Wingdings"/>
              </a:rPr>
              <a:t> traffic along central spindle microtubules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15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anel_18_01_0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8"/>
          <a:stretch/>
        </p:blipFill>
        <p:spPr bwMode="auto">
          <a:xfrm>
            <a:off x="2547861" y="901482"/>
            <a:ext cx="6354235" cy="585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81200" y="146360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G1 </a:t>
            </a:r>
            <a:r>
              <a:rPr lang="en-US" sz="3600" dirty="0">
                <a:sym typeface="Wingdings"/>
              </a:rPr>
              <a:t> S  G2: preparing for division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8594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0760" y="134265"/>
            <a:ext cx="9144000" cy="990600"/>
          </a:xfrm>
        </p:spPr>
        <p:txBody>
          <a:bodyPr>
            <a:noAutofit/>
          </a:bodyPr>
          <a:lstStyle/>
          <a:p>
            <a:r>
              <a:rPr lang="en-US" sz="3600" dirty="0"/>
              <a:t>Cytoskeletal components essential for mitosis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4874381"/>
            <a:ext cx="8229600" cy="160261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Microtubule filaments attach to chromosomes and pull them apart </a:t>
            </a:r>
            <a:r>
              <a:rPr lang="en-US" dirty="0" smtClean="0">
                <a:sym typeface="Wingdings"/>
              </a:rPr>
              <a:t> nuclear division/mitosis</a:t>
            </a:r>
            <a:endParaRPr lang="en-US" dirty="0" smtClean="0"/>
          </a:p>
          <a:p>
            <a:r>
              <a:rPr lang="en-US" dirty="0" smtClean="0"/>
              <a:t>Actin filaments contract the cell membrane to divide the cytoplasm </a:t>
            </a:r>
            <a:r>
              <a:rPr lang="en-US" dirty="0" smtClean="0">
                <a:sym typeface="Wingdings"/>
              </a:rPr>
              <a:t> cytokinesis</a:t>
            </a:r>
            <a:endParaRPr lang="en-US" dirty="0"/>
          </a:p>
        </p:txBody>
      </p:sp>
      <p:pic>
        <p:nvPicPr>
          <p:cNvPr id="4" name="Picture 2" descr="figure_18_1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4"/>
          <a:stretch/>
        </p:blipFill>
        <p:spPr bwMode="auto">
          <a:xfrm>
            <a:off x="1828801" y="2032001"/>
            <a:ext cx="8531225" cy="2589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037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understanding basic cell biology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Disease 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118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349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Checkpoints govern mitotic progression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0" y="2387601"/>
            <a:ext cx="3429000" cy="322580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Cells enter mitosis and chromosomes begin to align</a:t>
            </a:r>
          </a:p>
          <a:p>
            <a:pPr>
              <a:buClr>
                <a:schemeClr val="tx1"/>
              </a:buClr>
              <a:buFont typeface="Arial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>
              <a:buClr>
                <a:schemeClr val="tx1"/>
              </a:buClr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ALL chromosomes must align for mitosis to proceed</a:t>
            </a:r>
            <a:endParaRPr lang="en-US" sz="2400" dirty="0">
              <a:solidFill>
                <a:srgbClr val="000000"/>
              </a:solidFill>
            </a:endParaRPr>
          </a:p>
        </p:txBody>
      </p:sp>
      <p:pic>
        <p:nvPicPr>
          <p:cNvPr id="5" name="DIC_control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70100" y="1562100"/>
            <a:ext cx="5041900" cy="5041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95500" y="1562100"/>
            <a:ext cx="3147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Human Epithelial Cell in Mitosis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40601" y="5626101"/>
            <a:ext cx="2997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What happens in cancer cells?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1367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7"/>
          <p:cNvSpPr txBox="1">
            <a:spLocks/>
          </p:cNvSpPr>
          <p:nvPr/>
        </p:nvSpPr>
        <p:spPr>
          <a:xfrm>
            <a:off x="1981200" y="5435601"/>
            <a:ext cx="8229600" cy="1308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Checkpoint is intact</a:t>
            </a:r>
          </a:p>
          <a:p>
            <a:r>
              <a:rPr lang="en-US" dirty="0"/>
              <a:t>Chromosome segregation is compromised</a:t>
            </a:r>
            <a:endParaRPr 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" t="47473" r="33629" b="35273"/>
          <a:stretch/>
        </p:blipFill>
        <p:spPr bwMode="auto">
          <a:xfrm>
            <a:off x="6215282" y="2318390"/>
            <a:ext cx="4190663" cy="1885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981200" y="79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Generating Aneuploidy in Cancer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Caco2_brightest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35743" y="1397000"/>
            <a:ext cx="3951714" cy="354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385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3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7"/>
          <p:cNvSpPr txBox="1">
            <a:spLocks/>
          </p:cNvSpPr>
          <p:nvPr/>
        </p:nvSpPr>
        <p:spPr>
          <a:xfrm>
            <a:off x="1981200" y="5435601"/>
            <a:ext cx="8229600" cy="130809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Merotelic</a:t>
            </a:r>
            <a:r>
              <a:rPr lang="en-US" dirty="0"/>
              <a:t> attachment: single kinetochore attached to both spindle poles</a:t>
            </a:r>
          </a:p>
          <a:p>
            <a:r>
              <a:rPr lang="en-US" dirty="0"/>
              <a:t>Lagging chromosome is a result of ‘Tug of war’ between two poles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981200" y="79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Origin of Segregation Errors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23416"/>
          <a:stretch/>
        </p:blipFill>
        <p:spPr>
          <a:xfrm>
            <a:off x="2521863" y="2189843"/>
            <a:ext cx="7556613" cy="315322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rot="16200000">
            <a:off x="1613254" y="2498944"/>
            <a:ext cx="1170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Normal</a:t>
            </a:r>
          </a:p>
          <a:p>
            <a:pPr algn="ctr"/>
            <a:r>
              <a:rPr lang="en-US" dirty="0" err="1"/>
              <a:t>amphitelic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1606950" y="4061358"/>
            <a:ext cx="1110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Abnormal</a:t>
            </a:r>
          </a:p>
          <a:p>
            <a:pPr algn="ctr"/>
            <a:r>
              <a:rPr lang="en-US" dirty="0" err="1"/>
              <a:t>merotelic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53542" y="1150939"/>
            <a:ext cx="54573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tx2"/>
                </a:solidFill>
              </a:rPr>
              <a:t>Merotely</a:t>
            </a:r>
            <a:r>
              <a:rPr lang="en-US" sz="2400" dirty="0">
                <a:solidFill>
                  <a:schemeClr val="tx2"/>
                </a:solidFill>
              </a:rPr>
              <a:t> is the major underlying cause of 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segregation errors in Cancer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00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10742"/>
            <a:ext cx="8229600" cy="1143000"/>
          </a:xfrm>
        </p:spPr>
        <p:txBody>
          <a:bodyPr/>
          <a:lstStyle/>
          <a:p>
            <a:r>
              <a:rPr lang="en-US" sz="4000" dirty="0"/>
              <a:t>Genome Instability and Mutations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1103145"/>
            <a:ext cx="9144000" cy="1760076"/>
          </a:xfrm>
        </p:spPr>
        <p:txBody>
          <a:bodyPr>
            <a:normAutofit/>
          </a:bodyPr>
          <a:lstStyle/>
          <a:p>
            <a:pPr lvl="1">
              <a:buClr>
                <a:schemeClr val="tx1"/>
              </a:buClr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Consistent changes in the DNA content of the cell</a:t>
            </a:r>
          </a:p>
          <a:p>
            <a:pPr lvl="2">
              <a:buClr>
                <a:schemeClr val="tx1"/>
              </a:buClr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Mutations in genes and gene regulatory regions</a:t>
            </a:r>
          </a:p>
          <a:p>
            <a:pPr lvl="2">
              <a:buClr>
                <a:schemeClr val="tx1"/>
              </a:buClr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Aneuploidy: changes in the copy number of genes, pieces of chromosomes or whole chromosomes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Picture 3" descr="karyograms67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720" y="2863222"/>
            <a:ext cx="7727680" cy="37831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00216" y="2989255"/>
            <a:ext cx="20134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Normal Human Cell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5969" y="2973923"/>
            <a:ext cx="200776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Bladder Cancer Cell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26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43258"/>
            <a:ext cx="8229600" cy="1143000"/>
          </a:xfrm>
        </p:spPr>
        <p:txBody>
          <a:bodyPr/>
          <a:lstStyle/>
          <a:p>
            <a:r>
              <a:rPr lang="en-US" sz="4000" dirty="0"/>
              <a:t>Advantages &amp; Causes of Aneuploidy</a:t>
            </a:r>
            <a:endParaRPr lang="en-US" sz="40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066800" y="1600200"/>
            <a:ext cx="9144000" cy="5257800"/>
          </a:xfrm>
        </p:spPr>
        <p:txBody>
          <a:bodyPr>
            <a:normAutofit/>
          </a:bodyPr>
          <a:lstStyle/>
          <a:p>
            <a:pPr marL="685800" lvl="2" indent="0">
              <a:buClr>
                <a:schemeClr val="tx1"/>
              </a:buClr>
              <a:buNone/>
            </a:pPr>
            <a:r>
              <a:rPr lang="en-US" sz="2400" b="1" dirty="0">
                <a:solidFill>
                  <a:srgbClr val="000000"/>
                </a:solidFill>
              </a:rPr>
              <a:t>Advantage:</a:t>
            </a:r>
          </a:p>
          <a:p>
            <a:pPr lvl="3">
              <a:buClr>
                <a:schemeClr val="tx1"/>
              </a:buClr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Each chromosome gain or loss effects thousands of genes at once: faster than mutating individual genes</a:t>
            </a:r>
          </a:p>
          <a:p>
            <a:pPr lvl="3">
              <a:buClr>
                <a:schemeClr val="tx1"/>
              </a:buClr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Chance to ‘shuffle the deck’ and rapidly sample MANY</a:t>
            </a:r>
          </a:p>
          <a:p>
            <a:pPr marL="1035050" lvl="3" indent="0">
              <a:buClr>
                <a:schemeClr val="tx1"/>
              </a:buClr>
              <a:buNone/>
            </a:pPr>
            <a:r>
              <a:rPr lang="en-US" sz="2000" dirty="0">
                <a:solidFill>
                  <a:srgbClr val="000000"/>
                </a:solidFill>
              </a:rPr>
              <a:t>     different genomic </a:t>
            </a:r>
            <a:r>
              <a:rPr lang="en-US" sz="2000" dirty="0">
                <a:solidFill>
                  <a:srgbClr val="000000"/>
                </a:solidFill>
              </a:rPr>
              <a:t>combinations to find the most advantageous one</a:t>
            </a:r>
            <a:endParaRPr lang="en-US" sz="2000" dirty="0">
              <a:solidFill>
                <a:srgbClr val="000000"/>
              </a:solidFill>
            </a:endParaRPr>
          </a:p>
          <a:p>
            <a:pPr lvl="3">
              <a:buClr>
                <a:schemeClr val="tx1"/>
              </a:buClr>
              <a:buFont typeface="Arial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685800" lvl="2" indent="0">
              <a:buClr>
                <a:schemeClr val="tx1"/>
              </a:buClr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685800" lvl="2" indent="0">
              <a:buClr>
                <a:schemeClr val="tx1"/>
              </a:buClr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685800" lvl="2" indent="0">
              <a:buClr>
                <a:schemeClr val="tx1"/>
              </a:buClr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685800" lvl="2" indent="0">
              <a:buClr>
                <a:schemeClr val="tx1"/>
              </a:buClr>
              <a:buNone/>
            </a:pPr>
            <a:r>
              <a:rPr lang="en-US" sz="2400" b="1" dirty="0">
                <a:solidFill>
                  <a:srgbClr val="000000"/>
                </a:solidFill>
              </a:rPr>
              <a:t>Cause</a:t>
            </a:r>
            <a:r>
              <a:rPr lang="en-US" sz="2400" b="1" dirty="0">
                <a:solidFill>
                  <a:srgbClr val="000000"/>
                </a:solidFill>
              </a:rPr>
              <a:t>:</a:t>
            </a:r>
          </a:p>
          <a:p>
            <a:pPr lvl="3">
              <a:buClr>
                <a:schemeClr val="tx1"/>
              </a:buClr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Aneuploidy: changes </a:t>
            </a:r>
            <a:r>
              <a:rPr lang="en-US" sz="2000" dirty="0">
                <a:solidFill>
                  <a:srgbClr val="000000"/>
                </a:solidFill>
              </a:rPr>
              <a:t>in chromosome number arise from defects in mitotic segregation</a:t>
            </a:r>
            <a:endParaRPr lang="en-US" sz="2000" dirty="0">
              <a:solidFill>
                <a:srgbClr val="000000"/>
              </a:solidFill>
            </a:endParaRPr>
          </a:p>
          <a:p>
            <a:pPr lvl="3">
              <a:buClr>
                <a:schemeClr val="tx1"/>
              </a:buClr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Genome instability: persistent underlying defects in mitosis</a:t>
            </a: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8" name="Picture 7" descr="hearts-royal-flush-playing-cards-poker-hand-15553787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0" b="13427"/>
          <a:stretch/>
        </p:blipFill>
        <p:spPr>
          <a:xfrm>
            <a:off x="5513250" y="3505200"/>
            <a:ext cx="1865451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0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55813"/>
            <a:ext cx="8229600" cy="1143000"/>
          </a:xfrm>
        </p:spPr>
        <p:txBody>
          <a:bodyPr/>
          <a:lstStyle/>
          <a:p>
            <a:r>
              <a:rPr lang="en-US" sz="4000" dirty="0"/>
              <a:t>The Hallmarks of Cancer</a:t>
            </a:r>
            <a:endParaRPr lang="en-US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3622010" y="5619882"/>
            <a:ext cx="47787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200" dirty="0"/>
              <a:t>Unregulated cell growth</a:t>
            </a:r>
          </a:p>
          <a:p>
            <a:pPr marL="571500" indent="-571500">
              <a:buFont typeface="Arial"/>
              <a:buChar char="•"/>
            </a:pPr>
            <a:r>
              <a:rPr lang="en-US" sz="3200" dirty="0"/>
              <a:t>Avoiding cell death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710" y="1002870"/>
            <a:ext cx="5013990" cy="466781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991100" y="1168400"/>
            <a:ext cx="952500" cy="635000"/>
          </a:xfrm>
          <a:prstGeom prst="rect">
            <a:avLst/>
          </a:prstGeom>
          <a:solidFill>
            <a:srgbClr val="1E903F"/>
          </a:solidFill>
          <a:ln>
            <a:solidFill>
              <a:srgbClr val="1E903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Sustained proliferative </a:t>
            </a:r>
            <a:r>
              <a:rPr lang="en-US" sz="1100" dirty="0"/>
              <a:t>s</a:t>
            </a:r>
            <a:r>
              <a:rPr lang="en-US" sz="1100" dirty="0"/>
              <a:t>ignal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6273800" y="1168400"/>
            <a:ext cx="952500" cy="635000"/>
          </a:xfrm>
          <a:prstGeom prst="rect">
            <a:avLst/>
          </a:prstGeom>
          <a:solidFill>
            <a:srgbClr val="592F01"/>
          </a:solidFill>
          <a:ln>
            <a:solidFill>
              <a:srgbClr val="592F0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Evading growth </a:t>
            </a:r>
            <a:r>
              <a:rPr lang="en-US" sz="1100" dirty="0"/>
              <a:t>s</a:t>
            </a:r>
            <a:r>
              <a:rPr lang="en-US" sz="1100" dirty="0"/>
              <a:t>uppressors</a:t>
            </a:r>
            <a:endParaRPr lang="en-US" sz="1100" dirty="0"/>
          </a:p>
        </p:txBody>
      </p:sp>
      <p:sp>
        <p:nvSpPr>
          <p:cNvPr id="13" name="Rectangle 12"/>
          <p:cNvSpPr/>
          <p:nvPr/>
        </p:nvSpPr>
        <p:spPr>
          <a:xfrm>
            <a:off x="7696200" y="3073400"/>
            <a:ext cx="952500" cy="635000"/>
          </a:xfrm>
          <a:prstGeom prst="rect">
            <a:avLst/>
          </a:prstGeom>
          <a:solidFill>
            <a:srgbClr val="1068A6"/>
          </a:solidFill>
          <a:ln>
            <a:solidFill>
              <a:srgbClr val="10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Enabling replicative immortality</a:t>
            </a:r>
            <a:endParaRPr lang="en-US" sz="1100" dirty="0"/>
          </a:p>
        </p:txBody>
      </p:sp>
      <p:sp>
        <p:nvSpPr>
          <p:cNvPr id="14" name="Rectangle 13"/>
          <p:cNvSpPr/>
          <p:nvPr/>
        </p:nvSpPr>
        <p:spPr>
          <a:xfrm>
            <a:off x="3634710" y="3082582"/>
            <a:ext cx="952500" cy="635000"/>
          </a:xfrm>
          <a:prstGeom prst="rect">
            <a:avLst/>
          </a:prstGeom>
          <a:solidFill>
            <a:srgbClr val="707D87"/>
          </a:solidFill>
          <a:ln>
            <a:solidFill>
              <a:srgbClr val="707D8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Resisting cell death</a:t>
            </a:r>
            <a:endParaRPr lang="en-US" sz="11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1524000"/>
            <a:ext cx="1435100" cy="13843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4752" y="2908301"/>
            <a:ext cx="17875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Oncogenes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p</a:t>
            </a:r>
            <a:r>
              <a:rPr lang="en-US" dirty="0"/>
              <a:t>romote proliferation- overexpressed/mutated to be always active in cancer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8100" y="1524000"/>
            <a:ext cx="1435100" cy="13843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778210" y="2959101"/>
            <a:ext cx="178755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Tumor Suppressors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Stop cell proliferation-function is lost in cancer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11600" y="1955800"/>
            <a:ext cx="1054100" cy="635000"/>
          </a:xfrm>
          <a:prstGeom prst="rect">
            <a:avLst/>
          </a:prstGeom>
          <a:solidFill>
            <a:srgbClr val="69278B"/>
          </a:solidFill>
          <a:ln>
            <a:solidFill>
              <a:srgbClr val="6927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Deregulating cellular energetics</a:t>
            </a:r>
            <a:endParaRPr lang="en-US" sz="1100" dirty="0"/>
          </a:p>
        </p:txBody>
      </p:sp>
      <p:sp>
        <p:nvSpPr>
          <p:cNvPr id="23" name="Rectangle 22"/>
          <p:cNvSpPr/>
          <p:nvPr/>
        </p:nvSpPr>
        <p:spPr>
          <a:xfrm>
            <a:off x="7382048" y="1955800"/>
            <a:ext cx="952500" cy="635000"/>
          </a:xfrm>
          <a:prstGeom prst="rect">
            <a:avLst/>
          </a:prstGeom>
          <a:solidFill>
            <a:srgbClr val="C10D7B"/>
          </a:solidFill>
          <a:ln>
            <a:solidFill>
              <a:srgbClr val="C10D7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Avoiding immune destruction</a:t>
            </a:r>
            <a:endParaRPr lang="en-US" sz="1100" dirty="0"/>
          </a:p>
        </p:txBody>
      </p:sp>
      <p:sp>
        <p:nvSpPr>
          <p:cNvPr id="16" name="Rectangle 15"/>
          <p:cNvSpPr/>
          <p:nvPr/>
        </p:nvSpPr>
        <p:spPr>
          <a:xfrm>
            <a:off x="3907760" y="4263682"/>
            <a:ext cx="952500" cy="635000"/>
          </a:xfrm>
          <a:prstGeom prst="rect">
            <a:avLst/>
          </a:prstGeom>
          <a:solidFill>
            <a:srgbClr val="0E1B52"/>
          </a:solidFill>
          <a:ln>
            <a:solidFill>
              <a:srgbClr val="0E1B5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Genome instability &amp; mutation</a:t>
            </a:r>
            <a:endParaRPr lang="en-US" sz="1100" dirty="0"/>
          </a:p>
        </p:txBody>
      </p:sp>
      <p:sp>
        <p:nvSpPr>
          <p:cNvPr id="17" name="Rectangle 16"/>
          <p:cNvSpPr/>
          <p:nvPr/>
        </p:nvSpPr>
        <p:spPr>
          <a:xfrm>
            <a:off x="7296150" y="4116527"/>
            <a:ext cx="1079500" cy="635000"/>
          </a:xfrm>
          <a:prstGeom prst="rect">
            <a:avLst/>
          </a:prstGeom>
          <a:solidFill>
            <a:srgbClr val="D66800"/>
          </a:solidFill>
          <a:ln>
            <a:solidFill>
              <a:srgbClr val="D668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Tumor-promoting inflammation</a:t>
            </a:r>
            <a:endParaRPr lang="en-US" sz="1100" dirty="0"/>
          </a:p>
        </p:txBody>
      </p:sp>
      <p:sp>
        <p:nvSpPr>
          <p:cNvPr id="24" name="Rectangle 23"/>
          <p:cNvSpPr/>
          <p:nvPr/>
        </p:nvSpPr>
        <p:spPr>
          <a:xfrm>
            <a:off x="6289848" y="4926925"/>
            <a:ext cx="1079500" cy="635000"/>
          </a:xfrm>
          <a:prstGeom prst="rect">
            <a:avLst/>
          </a:prstGeom>
          <a:solidFill>
            <a:srgbClr val="181616"/>
          </a:solidFill>
          <a:ln>
            <a:solidFill>
              <a:srgbClr val="18161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Activating invasion &amp; metastasis</a:t>
            </a:r>
            <a:endParaRPr lang="en-US" sz="1100" dirty="0"/>
          </a:p>
        </p:txBody>
      </p:sp>
      <p:sp>
        <p:nvSpPr>
          <p:cNvPr id="25" name="Rectangle 24"/>
          <p:cNvSpPr/>
          <p:nvPr/>
        </p:nvSpPr>
        <p:spPr>
          <a:xfrm>
            <a:off x="4978400" y="4926250"/>
            <a:ext cx="1079500" cy="635000"/>
          </a:xfrm>
          <a:prstGeom prst="rect">
            <a:avLst/>
          </a:prstGeom>
          <a:solidFill>
            <a:srgbClr val="B62219"/>
          </a:solidFill>
          <a:ln>
            <a:solidFill>
              <a:srgbClr val="B622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Inducing angiogenesis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1154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3" grpId="0" animBg="1"/>
      <p:bldP spid="14" grpId="0" animBg="1"/>
      <p:bldP spid="19" grpId="0"/>
      <p:bldP spid="21" grpId="0"/>
      <p:bldP spid="22" grpId="0" animBg="1"/>
      <p:bldP spid="23" grpId="0" animBg="1"/>
      <p:bldP spid="16" grpId="0" animBg="1"/>
      <p:bldP spid="17" grpId="0" animBg="1"/>
      <p:bldP spid="24" grpId="0" animBg="1"/>
      <p:bldP spid="2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7"/>
          <p:cNvSpPr txBox="1">
            <a:spLocks/>
          </p:cNvSpPr>
          <p:nvPr/>
        </p:nvSpPr>
        <p:spPr>
          <a:xfrm>
            <a:off x="1524001" y="1150939"/>
            <a:ext cx="8966198" cy="55927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Chemotherapy targets all rapidly dividing cells</a:t>
            </a:r>
            <a:endParaRPr lang="en-US" dirty="0"/>
          </a:p>
          <a:p>
            <a:pPr lvl="1"/>
            <a:r>
              <a:rPr lang="en-US" sz="2400" dirty="0"/>
              <a:t>Collateral damage: other rapidly dividing cells/tissue: blood, </a:t>
            </a:r>
            <a:r>
              <a:rPr lang="en-US" sz="2400" dirty="0"/>
              <a:t>digestive tract, hair follicles, reproductive system</a:t>
            </a:r>
          </a:p>
          <a:p>
            <a:pPr lvl="1"/>
            <a:r>
              <a:rPr lang="en-US" sz="2400" dirty="0"/>
              <a:t>Opportunity &amp; need for improvement</a:t>
            </a:r>
          </a:p>
          <a:p>
            <a:pPr lvl="1"/>
            <a:endParaRPr lang="en-US" sz="2400" dirty="0"/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Challenge for future scientists:</a:t>
            </a:r>
          </a:p>
          <a:p>
            <a:r>
              <a:rPr lang="en-US" dirty="0"/>
              <a:t>Achilles heel of cancer?</a:t>
            </a:r>
          </a:p>
          <a:p>
            <a:pPr lvl="1"/>
            <a:r>
              <a:rPr lang="en-US" sz="2600" dirty="0"/>
              <a:t>Identify defining feature of cancer cells</a:t>
            </a:r>
          </a:p>
          <a:p>
            <a:pPr lvl="2"/>
            <a:r>
              <a:rPr lang="en-US" sz="2200" dirty="0">
                <a:solidFill>
                  <a:srgbClr val="FF0000"/>
                </a:solidFill>
              </a:rPr>
              <a:t>aneuploidy</a:t>
            </a:r>
          </a:p>
          <a:p>
            <a:pPr lvl="1"/>
            <a:r>
              <a:rPr lang="en-US" sz="2400" dirty="0"/>
              <a:t>Uncover molecular targets/processes</a:t>
            </a:r>
          </a:p>
          <a:p>
            <a:pPr lvl="2"/>
            <a:r>
              <a:rPr lang="en-US" sz="2200" dirty="0">
                <a:solidFill>
                  <a:srgbClr val="FF0000"/>
                </a:solidFill>
              </a:rPr>
              <a:t>Regulators of </a:t>
            </a:r>
            <a:r>
              <a:rPr lang="en-US" sz="2200" dirty="0" err="1">
                <a:solidFill>
                  <a:srgbClr val="FF0000"/>
                </a:solidFill>
              </a:rPr>
              <a:t>merotelic</a:t>
            </a:r>
            <a:r>
              <a:rPr lang="en-US" sz="2200" dirty="0">
                <a:solidFill>
                  <a:srgbClr val="FF0000"/>
                </a:solidFill>
              </a:rPr>
              <a:t> attachment </a:t>
            </a:r>
          </a:p>
          <a:p>
            <a:pPr lvl="1"/>
            <a:r>
              <a:rPr lang="en-US" sz="2400" dirty="0"/>
              <a:t>Design Drugs</a:t>
            </a:r>
          </a:p>
          <a:p>
            <a:pPr lvl="2"/>
            <a:r>
              <a:rPr lang="en-US" sz="2200" dirty="0">
                <a:solidFill>
                  <a:srgbClr val="FF0000"/>
                </a:solidFill>
              </a:rPr>
              <a:t>targeting aneuploidy will likely be an effective therapeutic</a:t>
            </a:r>
          </a:p>
          <a:p>
            <a:pPr marL="457200" lvl="1" indent="0">
              <a:buNone/>
            </a:pPr>
            <a:endParaRPr lang="en-US" sz="24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981200" y="79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Killing Cancer Cells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605" y="2934524"/>
            <a:ext cx="1947395" cy="184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15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93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70550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M Phase: Mitotic Division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0476" y="1600200"/>
            <a:ext cx="3800324" cy="4876800"/>
          </a:xfrm>
        </p:spPr>
        <p:txBody>
          <a:bodyPr/>
          <a:lstStyle/>
          <a:p>
            <a:r>
              <a:rPr lang="en-US" dirty="0" smtClean="0"/>
              <a:t>M phase is initiated and reinforced by a feedback loop</a:t>
            </a:r>
          </a:p>
          <a:p>
            <a:pPr lvl="1"/>
            <a:r>
              <a:rPr lang="en-US" dirty="0" smtClean="0"/>
              <a:t>Activated </a:t>
            </a:r>
            <a:r>
              <a:rPr lang="en-US" dirty="0" err="1" smtClean="0"/>
              <a:t>Cyclin</a:t>
            </a:r>
            <a:r>
              <a:rPr lang="en-US" dirty="0" smtClean="0"/>
              <a:t>/CDK phosphorylates/activates it’s own activating pathway </a:t>
            </a:r>
            <a:endParaRPr lang="en-US" dirty="0"/>
          </a:p>
        </p:txBody>
      </p:sp>
      <p:pic>
        <p:nvPicPr>
          <p:cNvPr id="4" name="Picture 2" descr="figure_18_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1" y="1468586"/>
            <a:ext cx="4173900" cy="5153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49143" y="4705048"/>
            <a:ext cx="3205238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Activation of proteins necessary for cell division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902474" y="5043714"/>
            <a:ext cx="798286" cy="0"/>
          </a:xfrm>
          <a:prstGeom prst="straightConnector1">
            <a:avLst/>
          </a:prstGeom>
          <a:ln>
            <a:solidFill>
              <a:srgbClr val="29293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983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70550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/>
              <a:t>M Phase: Mitotic Division</a:t>
            </a:r>
            <a:endParaRPr lang="en-US" sz="36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94093" y="983344"/>
            <a:ext cx="3369584" cy="2779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Key features</a:t>
            </a:r>
          </a:p>
          <a:p>
            <a:pPr lvl="1"/>
            <a:r>
              <a:rPr lang="en-US" dirty="0"/>
              <a:t>DNA is condensed</a:t>
            </a:r>
          </a:p>
          <a:p>
            <a:pPr lvl="1"/>
            <a:r>
              <a:rPr lang="en-US" dirty="0"/>
              <a:t>Mitotic spindle forms</a:t>
            </a:r>
          </a:p>
          <a:p>
            <a:pPr lvl="1"/>
            <a:r>
              <a:rPr lang="en-US" dirty="0"/>
              <a:t>Chromosomes are segregated</a:t>
            </a:r>
          </a:p>
        </p:txBody>
      </p:sp>
      <p:pic>
        <p:nvPicPr>
          <p:cNvPr id="6" name="Picture 2" descr="figure_18_18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3" b="3690"/>
          <a:stretch/>
        </p:blipFill>
        <p:spPr bwMode="auto">
          <a:xfrm>
            <a:off x="1531259" y="3641652"/>
            <a:ext cx="2039412" cy="3228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figure_18_18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276" y="4161738"/>
            <a:ext cx="6989115" cy="269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figure_18_18c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445" y="376891"/>
            <a:ext cx="1885042" cy="4002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2128763" y="1403048"/>
            <a:ext cx="2866571" cy="435428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101104" y="983344"/>
            <a:ext cx="15602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Primary constriction: </a:t>
            </a:r>
            <a:r>
              <a:rPr lang="en-US" sz="1600" dirty="0"/>
              <a:t>where chromosome attaches to microtubules of the mitotic spindle 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678" y="1161150"/>
            <a:ext cx="18450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Kinase cascade initiates condensation</a:t>
            </a:r>
            <a:endParaRPr lang="en-US" dirty="0"/>
          </a:p>
        </p:txBody>
      </p:sp>
      <p:sp>
        <p:nvSpPr>
          <p:cNvPr id="12" name="Right Brace 11"/>
          <p:cNvSpPr/>
          <p:nvPr/>
        </p:nvSpPr>
        <p:spPr>
          <a:xfrm>
            <a:off x="5116287" y="1225733"/>
            <a:ext cx="247391" cy="83456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531260" y="2839272"/>
            <a:ext cx="1536095" cy="92333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Cohesion is established in S phase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343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9970" y="388260"/>
            <a:ext cx="5686872" cy="1440928"/>
          </a:xfrm>
        </p:spPr>
        <p:txBody>
          <a:bodyPr>
            <a:normAutofit/>
          </a:bodyPr>
          <a:lstStyle/>
          <a:p>
            <a:r>
              <a:rPr lang="en-US" sz="3600" dirty="0"/>
              <a:t>‘Wait Anaphase’ Spindle Assembly Checkpoint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1240" y="1950954"/>
            <a:ext cx="5070324" cy="406036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Successful &amp; equal chromosome division requires: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Mitotic spindle with TWO spindle poles forms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ALL </a:t>
            </a:r>
            <a:r>
              <a:rPr lang="en-US" dirty="0"/>
              <a:t>chromosomes to attach properly to the </a:t>
            </a:r>
            <a:r>
              <a:rPr lang="en-US" dirty="0" smtClean="0"/>
              <a:t>spindle</a:t>
            </a:r>
          </a:p>
          <a:p>
            <a:pPr lvl="2"/>
            <a:r>
              <a:rPr lang="en-US" dirty="0"/>
              <a:t>Microtubules must locate and bind defined region on each chromosome (all 96 of them!)</a:t>
            </a:r>
          </a:p>
          <a:p>
            <a:pPr marL="548640" lvl="2" indent="0">
              <a:buNone/>
            </a:pPr>
            <a:endParaRPr lang="en-US" dirty="0" smtClean="0"/>
          </a:p>
          <a:p>
            <a:pPr lvl="1"/>
            <a:endParaRPr lang="en-US" dirty="0"/>
          </a:p>
          <a:p>
            <a:pPr marL="274320" lvl="1" indent="0">
              <a:buNone/>
            </a:pPr>
            <a:r>
              <a:rPr lang="en-US" dirty="0" smtClean="0">
                <a:sym typeface="Wingdings"/>
              </a:rPr>
              <a:t> checkpoint is satisfied</a:t>
            </a:r>
            <a:endParaRPr lang="en-US" dirty="0"/>
          </a:p>
        </p:txBody>
      </p:sp>
      <p:pic>
        <p:nvPicPr>
          <p:cNvPr id="4" name="Picture 2" descr="figure_18_2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39"/>
          <a:stretch/>
        </p:blipFill>
        <p:spPr bwMode="auto">
          <a:xfrm>
            <a:off x="7742238" y="799496"/>
            <a:ext cx="2925763" cy="605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542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47900" y="2477532"/>
            <a:ext cx="7772400" cy="1143000"/>
          </a:xfrm>
        </p:spPr>
        <p:txBody>
          <a:bodyPr/>
          <a:lstStyle/>
          <a:p>
            <a:pPr algn="ctr"/>
            <a:r>
              <a:rPr lang="en-US" sz="3600" dirty="0"/>
              <a:t>Mitotic Progression</a:t>
            </a:r>
            <a:endParaRPr lang="en-US" sz="3600" dirty="0"/>
          </a:p>
        </p:txBody>
      </p:sp>
      <p:pic>
        <p:nvPicPr>
          <p:cNvPr id="2066" name="Picture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048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068" name="AutoShape 20"/>
          <p:cNvSpPr>
            <a:spLocks noChangeArrowheads="1"/>
          </p:cNvSpPr>
          <p:nvPr/>
        </p:nvSpPr>
        <p:spPr bwMode="auto">
          <a:xfrm>
            <a:off x="7162800" y="1295400"/>
            <a:ext cx="457200" cy="1524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9" name="AutoShape 21"/>
          <p:cNvSpPr>
            <a:spLocks noChangeArrowheads="1"/>
          </p:cNvSpPr>
          <p:nvPr/>
        </p:nvSpPr>
        <p:spPr bwMode="auto">
          <a:xfrm flipH="1">
            <a:off x="5867400" y="5549900"/>
            <a:ext cx="457200" cy="1524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0" name="AutoShape 22"/>
          <p:cNvSpPr>
            <a:spLocks noChangeArrowheads="1"/>
          </p:cNvSpPr>
          <p:nvPr/>
        </p:nvSpPr>
        <p:spPr bwMode="auto">
          <a:xfrm>
            <a:off x="4686300" y="1295400"/>
            <a:ext cx="457200" cy="1524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1" name="AutoShape 23"/>
          <p:cNvSpPr>
            <a:spLocks noChangeArrowheads="1"/>
          </p:cNvSpPr>
          <p:nvPr/>
        </p:nvSpPr>
        <p:spPr bwMode="auto">
          <a:xfrm rot="5400000" flipV="1">
            <a:off x="8420100" y="4838700"/>
            <a:ext cx="457200" cy="228600"/>
          </a:xfrm>
          <a:custGeom>
            <a:avLst/>
            <a:gdLst>
              <a:gd name="G0" fmla="+- 9257 0 0"/>
              <a:gd name="G1" fmla="+- 18514 0 0"/>
              <a:gd name="G2" fmla="+- 7200 0 0"/>
              <a:gd name="G3" fmla="*/ 9257 1 2"/>
              <a:gd name="G4" fmla="+- G3 10800 0"/>
              <a:gd name="G5" fmla="+- 21600 9257 18514"/>
              <a:gd name="G6" fmla="+- 18514 7200 0"/>
              <a:gd name="G7" fmla="*/ G6 1 2"/>
              <a:gd name="G8" fmla="*/ 18514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8514 1 2"/>
              <a:gd name="G15" fmla="+- G5 0 G4"/>
              <a:gd name="G16" fmla="+- G0 0 G4"/>
              <a:gd name="G17" fmla="*/ G2 G15 G16"/>
              <a:gd name="T0" fmla="*/ 15429 w 21600"/>
              <a:gd name="T1" fmla="*/ 0 h 21600"/>
              <a:gd name="T2" fmla="*/ 9257 w 21600"/>
              <a:gd name="T3" fmla="*/ 7200 h 21600"/>
              <a:gd name="T4" fmla="*/ 0 w 21600"/>
              <a:gd name="T5" fmla="*/ 18001 h 21600"/>
              <a:gd name="T6" fmla="*/ 9257 w 21600"/>
              <a:gd name="T7" fmla="*/ 21600 h 21600"/>
              <a:gd name="T8" fmla="*/ 18514 w 21600"/>
              <a:gd name="T9" fmla="*/ 15000 h 21600"/>
              <a:gd name="T10" fmla="*/ 21600 w 21600"/>
              <a:gd name="T11" fmla="*/ 720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2" name="AutoShape 24"/>
          <p:cNvSpPr>
            <a:spLocks noChangeArrowheads="1"/>
          </p:cNvSpPr>
          <p:nvPr/>
        </p:nvSpPr>
        <p:spPr bwMode="auto">
          <a:xfrm flipV="1">
            <a:off x="9753600" y="2133600"/>
            <a:ext cx="457200" cy="228600"/>
          </a:xfrm>
          <a:custGeom>
            <a:avLst/>
            <a:gdLst>
              <a:gd name="G0" fmla="+- 9257 0 0"/>
              <a:gd name="G1" fmla="+- 18514 0 0"/>
              <a:gd name="G2" fmla="+- 7200 0 0"/>
              <a:gd name="G3" fmla="*/ 9257 1 2"/>
              <a:gd name="G4" fmla="+- G3 10800 0"/>
              <a:gd name="G5" fmla="+- 21600 9257 18514"/>
              <a:gd name="G6" fmla="+- 18514 7200 0"/>
              <a:gd name="G7" fmla="*/ G6 1 2"/>
              <a:gd name="G8" fmla="*/ 18514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8514 1 2"/>
              <a:gd name="G15" fmla="+- G5 0 G4"/>
              <a:gd name="G16" fmla="+- G0 0 G4"/>
              <a:gd name="G17" fmla="*/ G2 G15 G16"/>
              <a:gd name="T0" fmla="*/ 15429 w 21600"/>
              <a:gd name="T1" fmla="*/ 0 h 21600"/>
              <a:gd name="T2" fmla="*/ 9257 w 21600"/>
              <a:gd name="T3" fmla="*/ 7200 h 21600"/>
              <a:gd name="T4" fmla="*/ 0 w 21600"/>
              <a:gd name="T5" fmla="*/ 18001 h 21600"/>
              <a:gd name="T6" fmla="*/ 9257 w 21600"/>
              <a:gd name="T7" fmla="*/ 21600 h 21600"/>
              <a:gd name="T8" fmla="*/ 18514 w 21600"/>
              <a:gd name="T9" fmla="*/ 15000 h 21600"/>
              <a:gd name="T10" fmla="*/ 21600 w 21600"/>
              <a:gd name="T11" fmla="*/ 720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3" name="AutoShape 25"/>
          <p:cNvSpPr>
            <a:spLocks noChangeArrowheads="1"/>
          </p:cNvSpPr>
          <p:nvPr/>
        </p:nvSpPr>
        <p:spPr bwMode="auto">
          <a:xfrm rot="16200000" flipV="1">
            <a:off x="2247900" y="2171700"/>
            <a:ext cx="457200" cy="228600"/>
          </a:xfrm>
          <a:custGeom>
            <a:avLst/>
            <a:gdLst>
              <a:gd name="G0" fmla="+- 9257 0 0"/>
              <a:gd name="G1" fmla="+- 18514 0 0"/>
              <a:gd name="G2" fmla="+- 7200 0 0"/>
              <a:gd name="G3" fmla="*/ 9257 1 2"/>
              <a:gd name="G4" fmla="+- G3 10800 0"/>
              <a:gd name="G5" fmla="+- 21600 9257 18514"/>
              <a:gd name="G6" fmla="+- 18514 7200 0"/>
              <a:gd name="G7" fmla="*/ G6 1 2"/>
              <a:gd name="G8" fmla="*/ 18514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8514 1 2"/>
              <a:gd name="G15" fmla="+- G5 0 G4"/>
              <a:gd name="G16" fmla="+- G0 0 G4"/>
              <a:gd name="G17" fmla="*/ G2 G15 G16"/>
              <a:gd name="T0" fmla="*/ 15429 w 21600"/>
              <a:gd name="T1" fmla="*/ 0 h 21600"/>
              <a:gd name="T2" fmla="*/ 9257 w 21600"/>
              <a:gd name="T3" fmla="*/ 7200 h 21600"/>
              <a:gd name="T4" fmla="*/ 0 w 21600"/>
              <a:gd name="T5" fmla="*/ 18001 h 21600"/>
              <a:gd name="T6" fmla="*/ 9257 w 21600"/>
              <a:gd name="T7" fmla="*/ 21600 h 21600"/>
              <a:gd name="T8" fmla="*/ 18514 w 21600"/>
              <a:gd name="T9" fmla="*/ 15000 h 21600"/>
              <a:gd name="T10" fmla="*/ 21600 w 21600"/>
              <a:gd name="T11" fmla="*/ 720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4" name="AutoShape 26"/>
          <p:cNvSpPr>
            <a:spLocks noChangeArrowheads="1"/>
          </p:cNvSpPr>
          <p:nvPr/>
        </p:nvSpPr>
        <p:spPr bwMode="auto">
          <a:xfrm flipV="1">
            <a:off x="9906000" y="2286000"/>
            <a:ext cx="457200" cy="228600"/>
          </a:xfrm>
          <a:custGeom>
            <a:avLst/>
            <a:gdLst>
              <a:gd name="G0" fmla="+- 9257 0 0"/>
              <a:gd name="G1" fmla="+- 15429 0 0"/>
              <a:gd name="G2" fmla="+- 0 0 0"/>
              <a:gd name="G3" fmla="*/ 9257 1 2"/>
              <a:gd name="G4" fmla="+- G3 10800 0"/>
              <a:gd name="G5" fmla="+- 21600 9257 15429"/>
              <a:gd name="G6" fmla="+- 15429 0 0"/>
              <a:gd name="G7" fmla="*/ G6 1 2"/>
              <a:gd name="G8" fmla="*/ 15429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5429 1 2"/>
              <a:gd name="G15" fmla="+- G5 0 G4"/>
              <a:gd name="G16" fmla="+- G0 0 G4"/>
              <a:gd name="G17" fmla="*/ G2 G15 G16"/>
              <a:gd name="T0" fmla="*/ 15429 w 21600"/>
              <a:gd name="T1" fmla="*/ 0 h 21600"/>
              <a:gd name="T2" fmla="*/ 9257 w 21600"/>
              <a:gd name="T3" fmla="*/ 0 h 21600"/>
              <a:gd name="T4" fmla="*/ 0 w 21600"/>
              <a:gd name="T5" fmla="*/ 21600 h 21600"/>
              <a:gd name="T6" fmla="*/ 7715 w 21600"/>
              <a:gd name="T7" fmla="*/ 21600 h 21600"/>
              <a:gd name="T8" fmla="*/ 15429 w 21600"/>
              <a:gd name="T9" fmla="*/ 10801 h 21600"/>
              <a:gd name="T10" fmla="*/ 21600 w 21600"/>
              <a:gd name="T11" fmla="*/ 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0"/>
                </a:lnTo>
                <a:lnTo>
                  <a:pt x="15428" y="0"/>
                </a:lnTo>
                <a:lnTo>
                  <a:pt x="15428" y="21599"/>
                </a:lnTo>
                <a:lnTo>
                  <a:pt x="0" y="21599"/>
                </a:lnTo>
                <a:lnTo>
                  <a:pt x="0" y="21600"/>
                </a:lnTo>
                <a:lnTo>
                  <a:pt x="15429" y="21600"/>
                </a:lnTo>
                <a:lnTo>
                  <a:pt x="15429" y="0"/>
                </a:lnTo>
                <a:lnTo>
                  <a:pt x="2160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5" name="AutoShape 27"/>
          <p:cNvSpPr>
            <a:spLocks noChangeArrowheads="1"/>
          </p:cNvSpPr>
          <p:nvPr/>
        </p:nvSpPr>
        <p:spPr bwMode="auto">
          <a:xfrm flipH="1">
            <a:off x="3124200" y="4724400"/>
            <a:ext cx="457200" cy="228600"/>
          </a:xfrm>
          <a:custGeom>
            <a:avLst/>
            <a:gdLst>
              <a:gd name="G0" fmla="+- 9257 0 0"/>
              <a:gd name="G1" fmla="+- 18514 0 0"/>
              <a:gd name="G2" fmla="+- 7200 0 0"/>
              <a:gd name="G3" fmla="*/ 9257 1 2"/>
              <a:gd name="G4" fmla="+- G3 10800 0"/>
              <a:gd name="G5" fmla="+- 21600 9257 18514"/>
              <a:gd name="G6" fmla="+- 18514 7200 0"/>
              <a:gd name="G7" fmla="*/ G6 1 2"/>
              <a:gd name="G8" fmla="*/ 18514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8514 1 2"/>
              <a:gd name="G15" fmla="+- G5 0 G4"/>
              <a:gd name="G16" fmla="+- G0 0 G4"/>
              <a:gd name="G17" fmla="*/ G2 G15 G16"/>
              <a:gd name="T0" fmla="*/ 15429 w 21600"/>
              <a:gd name="T1" fmla="*/ 0 h 21600"/>
              <a:gd name="T2" fmla="*/ 9257 w 21600"/>
              <a:gd name="T3" fmla="*/ 7200 h 21600"/>
              <a:gd name="T4" fmla="*/ 0 w 21600"/>
              <a:gd name="T5" fmla="*/ 18001 h 21600"/>
              <a:gd name="T6" fmla="*/ 9257 w 21600"/>
              <a:gd name="T7" fmla="*/ 21600 h 21600"/>
              <a:gd name="T8" fmla="*/ 18514 w 21600"/>
              <a:gd name="T9" fmla="*/ 15000 h 21600"/>
              <a:gd name="T10" fmla="*/ 21600 w 21600"/>
              <a:gd name="T11" fmla="*/ 720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076" name="Object 28"/>
          <p:cNvGraphicFramePr>
            <a:graphicFrameLocks noChangeAspect="1"/>
          </p:cNvGraphicFramePr>
          <p:nvPr/>
        </p:nvGraphicFramePr>
        <p:xfrm>
          <a:off x="7696200" y="457200"/>
          <a:ext cx="1981200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Image" r:id="rId5" imgW="914402" imgH="914402" progId="Photoshop.Image.5">
                  <p:embed/>
                </p:oleObj>
              </mc:Choice>
              <mc:Fallback>
                <p:oleObj name="Image" r:id="rId5" imgW="914402" imgH="914402" progId="Photoshop.Image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0" y="457200"/>
                        <a:ext cx="1981200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77" name="Object 29"/>
          <p:cNvGraphicFramePr>
            <a:graphicFrameLocks noChangeAspect="1"/>
          </p:cNvGraphicFramePr>
          <p:nvPr/>
        </p:nvGraphicFramePr>
        <p:xfrm>
          <a:off x="8458200" y="2590800"/>
          <a:ext cx="1981200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Image" r:id="rId7" imgW="1188722" imgH="1188722" progId="Photoshop.Image.5">
                  <p:embed/>
                </p:oleObj>
              </mc:Choice>
              <mc:Fallback>
                <p:oleObj name="Image" r:id="rId7" imgW="1188722" imgH="1188722" progId="Photoshop.Image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8200" y="2590800"/>
                        <a:ext cx="1981200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78" name="Object 30"/>
          <p:cNvGraphicFramePr>
            <a:graphicFrameLocks noChangeAspect="1"/>
          </p:cNvGraphicFramePr>
          <p:nvPr/>
        </p:nvGraphicFramePr>
        <p:xfrm>
          <a:off x="6400800" y="4648200"/>
          <a:ext cx="1981200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Image" r:id="rId9" imgW="914402" imgH="914402" progId="Photoshop.Image.5">
                  <p:embed/>
                </p:oleObj>
              </mc:Choice>
              <mc:Fallback>
                <p:oleObj name="Image" r:id="rId9" imgW="914402" imgH="914402" progId="Photoshop.Image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4648200"/>
                        <a:ext cx="1981200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79" name="Object 31"/>
          <p:cNvGraphicFramePr>
            <a:graphicFrameLocks noChangeAspect="1"/>
          </p:cNvGraphicFramePr>
          <p:nvPr/>
        </p:nvGraphicFramePr>
        <p:xfrm>
          <a:off x="3810000" y="4648200"/>
          <a:ext cx="1981200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Image" r:id="rId11" imgW="640081" imgH="640081" progId="Photoshop.Image.5">
                  <p:embed/>
                </p:oleObj>
              </mc:Choice>
              <mc:Fallback>
                <p:oleObj name="Image" r:id="rId11" imgW="640081" imgH="640081" progId="Photoshop.Image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4648200"/>
                        <a:ext cx="1981200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80" name="Object 32"/>
          <p:cNvGraphicFramePr>
            <a:graphicFrameLocks noChangeAspect="1"/>
          </p:cNvGraphicFramePr>
          <p:nvPr/>
        </p:nvGraphicFramePr>
        <p:xfrm>
          <a:off x="1828800" y="2590800"/>
          <a:ext cx="1981200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Image" r:id="rId13" imgW="640081" imgH="640081" progId="Photoshop.Image.5">
                  <p:embed/>
                </p:oleObj>
              </mc:Choice>
              <mc:Fallback>
                <p:oleObj name="Image" r:id="rId13" imgW="640081" imgH="640081" progId="Photoshop.Image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2590800"/>
                        <a:ext cx="1981200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81" name="Object 33"/>
          <p:cNvGraphicFramePr>
            <a:graphicFrameLocks noChangeAspect="1"/>
          </p:cNvGraphicFramePr>
          <p:nvPr/>
        </p:nvGraphicFramePr>
        <p:xfrm>
          <a:off x="2667000" y="457200"/>
          <a:ext cx="1981200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Image" r:id="rId15" imgW="1097282" imgH="1097282" progId="Photoshop.Image.5">
                  <p:embed/>
                </p:oleObj>
              </mc:Choice>
              <mc:Fallback>
                <p:oleObj name="Image" r:id="rId15" imgW="1097282" imgH="1097282" progId="Photoshop.Image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457200"/>
                        <a:ext cx="1981200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129592" y="215900"/>
            <a:ext cx="1768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G1/early S phase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06191" y="2527300"/>
            <a:ext cx="1064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Prophase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72774" y="394732"/>
            <a:ext cx="125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S/G2 phase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62700" y="4573032"/>
            <a:ext cx="1551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Prometaphase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71900" y="4572000"/>
            <a:ext cx="12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Metaphase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78000" y="2515632"/>
            <a:ext cx="1108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Anaphase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626936" y="382032"/>
            <a:ext cx="1144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Telophase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71900" y="6021170"/>
            <a:ext cx="1462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DNA</a:t>
            </a:r>
          </a:p>
          <a:p>
            <a:r>
              <a:rPr lang="en-US" b="1" dirty="0">
                <a:solidFill>
                  <a:srgbClr val="008000"/>
                </a:solidFill>
              </a:rPr>
              <a:t>Microtubules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02101" y="3404632"/>
            <a:ext cx="4000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mitotic checkpoint: a safeguard to protect against aneuploidy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6679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9"/>
          <p:cNvGraphicFramePr>
            <a:graphicFrameLocks noChangeAspect="1"/>
          </p:cNvGraphicFramePr>
          <p:nvPr>
            <p:extLst/>
          </p:nvPr>
        </p:nvGraphicFramePr>
        <p:xfrm>
          <a:off x="1752600" y="1663700"/>
          <a:ext cx="11811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Image" r:id="rId4" imgW="1188722" imgH="1188722" progId="Photoshop.Image.5">
                  <p:embed/>
                </p:oleObj>
              </mc:Choice>
              <mc:Fallback>
                <p:oleObj name="Image" r:id="rId4" imgW="1188722" imgH="1188722" progId="Photoshop.Image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663700"/>
                        <a:ext cx="1181100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700592" y="1600200"/>
            <a:ext cx="963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Prophase</a:t>
            </a:r>
            <a:endParaRPr lang="en-US" sz="1600" dirty="0">
              <a:solidFill>
                <a:schemeClr val="bg1"/>
              </a:solidFill>
            </a:endParaRPr>
          </a:p>
        </p:txBody>
      </p:sp>
      <p:graphicFrame>
        <p:nvGraphicFramePr>
          <p:cNvPr id="6" name="Object 28"/>
          <p:cNvGraphicFramePr>
            <a:graphicFrameLocks noChangeAspect="1"/>
          </p:cNvGraphicFramePr>
          <p:nvPr>
            <p:extLst/>
          </p:nvPr>
        </p:nvGraphicFramePr>
        <p:xfrm>
          <a:off x="1776026" y="370364"/>
          <a:ext cx="1157674" cy="11576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Image" r:id="rId6" imgW="914402" imgH="914402" progId="Photoshop.Image.5">
                  <p:embed/>
                </p:oleObj>
              </mc:Choice>
              <mc:Fallback>
                <p:oleObj name="Image" r:id="rId6" imgW="914402" imgH="914402" progId="Photoshop.Image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6026" y="370364"/>
                        <a:ext cx="1157674" cy="11576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714500" y="320596"/>
            <a:ext cx="1133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S/G2 phase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111500" y="307896"/>
            <a:ext cx="7099300" cy="124356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100" dirty="0">
                <a:solidFill>
                  <a:srgbClr val="000000"/>
                </a:solidFill>
              </a:rPr>
              <a:t>Chromosomes are replicated (</a:t>
            </a:r>
            <a:r>
              <a:rPr lang="en-US" sz="2100" b="1" dirty="0">
                <a:solidFill>
                  <a:srgbClr val="000000"/>
                </a:solidFill>
              </a:rPr>
              <a:t>Checkpoint</a:t>
            </a:r>
            <a:r>
              <a:rPr lang="en-US" sz="2100" dirty="0">
                <a:solidFill>
                  <a:srgbClr val="000000"/>
                </a:solidFill>
              </a:rPr>
              <a:t>)</a:t>
            </a:r>
          </a:p>
          <a:p>
            <a:pPr>
              <a:buClr>
                <a:schemeClr val="tx1"/>
              </a:buClr>
            </a:pPr>
            <a:r>
              <a:rPr lang="en-US" sz="2100" dirty="0">
                <a:solidFill>
                  <a:srgbClr val="000000"/>
                </a:solidFill>
              </a:rPr>
              <a:t>Centrosomes are duplicated </a:t>
            </a:r>
          </a:p>
          <a:p>
            <a:pPr>
              <a:buClr>
                <a:schemeClr val="tx1"/>
              </a:buClr>
            </a:pPr>
            <a:r>
              <a:rPr lang="en-US" sz="2100" dirty="0">
                <a:solidFill>
                  <a:srgbClr val="000000"/>
                </a:solidFill>
              </a:rPr>
              <a:t>Chromosomes begin to condense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3111500" y="1654095"/>
            <a:ext cx="7099300" cy="124356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100" dirty="0">
                <a:solidFill>
                  <a:srgbClr val="000000"/>
                </a:solidFill>
              </a:rPr>
              <a:t>Nuclear Envelope breaks down</a:t>
            </a:r>
          </a:p>
          <a:p>
            <a:pPr>
              <a:buClr>
                <a:schemeClr val="tx1"/>
              </a:buClr>
            </a:pPr>
            <a:r>
              <a:rPr lang="en-US" sz="2100" dirty="0">
                <a:solidFill>
                  <a:srgbClr val="000000"/>
                </a:solidFill>
              </a:rPr>
              <a:t>Centrosomes nucleate microtubules/spindle poles</a:t>
            </a:r>
          </a:p>
          <a:p>
            <a:pPr>
              <a:buClr>
                <a:schemeClr val="tx1"/>
              </a:buClr>
            </a:pPr>
            <a:r>
              <a:rPr lang="en-US" sz="2100" dirty="0">
                <a:solidFill>
                  <a:srgbClr val="000000"/>
                </a:solidFill>
              </a:rPr>
              <a:t>Kinetochores form</a:t>
            </a:r>
          </a:p>
        </p:txBody>
      </p:sp>
    </p:spTree>
    <p:extLst>
      <p:ext uri="{BB962C8B-B14F-4D97-AF65-F5344CB8AC3E}">
        <p14:creationId xmlns:p14="http://schemas.microsoft.com/office/powerpoint/2010/main" val="274136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9"/>
          <p:cNvGraphicFramePr>
            <a:graphicFrameLocks noChangeAspect="1"/>
          </p:cNvGraphicFramePr>
          <p:nvPr>
            <p:extLst/>
          </p:nvPr>
        </p:nvGraphicFramePr>
        <p:xfrm>
          <a:off x="1752600" y="1663700"/>
          <a:ext cx="11811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Image" r:id="rId4" imgW="1188722" imgH="1188722" progId="Photoshop.Image.5">
                  <p:embed/>
                </p:oleObj>
              </mc:Choice>
              <mc:Fallback>
                <p:oleObj name="Image" r:id="rId4" imgW="1188722" imgH="1188722" progId="Photoshop.Image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663700"/>
                        <a:ext cx="1181100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700592" y="1600200"/>
            <a:ext cx="963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Prophase</a:t>
            </a:r>
            <a:endParaRPr lang="en-US" sz="1600" dirty="0">
              <a:solidFill>
                <a:schemeClr val="bg1"/>
              </a:solidFill>
            </a:endParaRPr>
          </a:p>
        </p:txBody>
      </p:sp>
      <p:graphicFrame>
        <p:nvGraphicFramePr>
          <p:cNvPr id="6" name="Object 28"/>
          <p:cNvGraphicFramePr>
            <a:graphicFrameLocks noChangeAspect="1"/>
          </p:cNvGraphicFramePr>
          <p:nvPr>
            <p:extLst/>
          </p:nvPr>
        </p:nvGraphicFramePr>
        <p:xfrm>
          <a:off x="1776026" y="370364"/>
          <a:ext cx="1157674" cy="11576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Image" r:id="rId6" imgW="914402" imgH="914402" progId="Photoshop.Image.5">
                  <p:embed/>
                </p:oleObj>
              </mc:Choice>
              <mc:Fallback>
                <p:oleObj name="Image" r:id="rId6" imgW="914402" imgH="914402" progId="Photoshop.Image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6026" y="370364"/>
                        <a:ext cx="1157674" cy="11576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714500" y="320596"/>
            <a:ext cx="1133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S/G2 phase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111500" y="307896"/>
            <a:ext cx="7099300" cy="124356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100" dirty="0">
                <a:solidFill>
                  <a:srgbClr val="000000"/>
                </a:solidFill>
              </a:rPr>
              <a:t>Chromosomes are replicated (</a:t>
            </a:r>
            <a:r>
              <a:rPr lang="en-US" sz="2100" b="1" dirty="0">
                <a:solidFill>
                  <a:srgbClr val="000000"/>
                </a:solidFill>
              </a:rPr>
              <a:t>Checkpoint</a:t>
            </a:r>
            <a:r>
              <a:rPr lang="en-US" sz="2100" dirty="0">
                <a:solidFill>
                  <a:srgbClr val="000000"/>
                </a:solidFill>
              </a:rPr>
              <a:t>)</a:t>
            </a:r>
          </a:p>
          <a:p>
            <a:pPr>
              <a:buClr>
                <a:schemeClr val="tx1"/>
              </a:buClr>
            </a:pPr>
            <a:r>
              <a:rPr lang="en-US" sz="2100" dirty="0">
                <a:solidFill>
                  <a:srgbClr val="000000"/>
                </a:solidFill>
              </a:rPr>
              <a:t>Centrosomes are duplicated </a:t>
            </a:r>
          </a:p>
          <a:p>
            <a:pPr>
              <a:buClr>
                <a:schemeClr val="tx1"/>
              </a:buClr>
            </a:pPr>
            <a:r>
              <a:rPr lang="en-US" sz="2100" dirty="0">
                <a:solidFill>
                  <a:srgbClr val="000000"/>
                </a:solidFill>
              </a:rPr>
              <a:t>Chromosomes begin to condense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3111500" y="1654095"/>
            <a:ext cx="7099300" cy="124356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100" dirty="0">
                <a:solidFill>
                  <a:srgbClr val="000000"/>
                </a:solidFill>
              </a:rPr>
              <a:t>Nuclear Envelope breaks down</a:t>
            </a:r>
          </a:p>
          <a:p>
            <a:pPr>
              <a:buClr>
                <a:schemeClr val="tx1"/>
              </a:buClr>
            </a:pPr>
            <a:r>
              <a:rPr lang="en-US" sz="2100" dirty="0">
                <a:solidFill>
                  <a:srgbClr val="000000"/>
                </a:solidFill>
              </a:rPr>
              <a:t>Centrosomes nucleate microtubules/spindle poles</a:t>
            </a:r>
          </a:p>
          <a:p>
            <a:pPr>
              <a:buClr>
                <a:schemeClr val="tx1"/>
              </a:buClr>
            </a:pPr>
            <a:r>
              <a:rPr lang="en-US" sz="2100" dirty="0">
                <a:solidFill>
                  <a:srgbClr val="000000"/>
                </a:solidFill>
              </a:rPr>
              <a:t>Kinetochores form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111500" y="800536"/>
            <a:ext cx="6896100" cy="53213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 descr="23_38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902136"/>
            <a:ext cx="4064000" cy="507831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366001" y="902136"/>
            <a:ext cx="2514599" cy="50783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Kinetochore forms at the centromere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Multiple functions: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attaching to microtubules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chromosome movement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Over 50 different proteins, present in numerous copies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Human kinetochore holds 20-25 microtubules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46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9"/>
          <p:cNvGraphicFramePr>
            <a:graphicFrameLocks noChangeAspect="1"/>
          </p:cNvGraphicFramePr>
          <p:nvPr>
            <p:extLst/>
          </p:nvPr>
        </p:nvGraphicFramePr>
        <p:xfrm>
          <a:off x="1752600" y="1663700"/>
          <a:ext cx="11811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Image" r:id="rId4" imgW="1188722" imgH="1188722" progId="Photoshop.Image.5">
                  <p:embed/>
                </p:oleObj>
              </mc:Choice>
              <mc:Fallback>
                <p:oleObj name="Image" r:id="rId4" imgW="1188722" imgH="1188722" progId="Photoshop.Image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663700"/>
                        <a:ext cx="1181100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700592" y="1600200"/>
            <a:ext cx="963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Prophase</a:t>
            </a:r>
            <a:endParaRPr lang="en-US" sz="1600" dirty="0">
              <a:solidFill>
                <a:schemeClr val="bg1"/>
              </a:solidFill>
            </a:endParaRPr>
          </a:p>
        </p:txBody>
      </p:sp>
      <p:graphicFrame>
        <p:nvGraphicFramePr>
          <p:cNvPr id="6" name="Object 28"/>
          <p:cNvGraphicFramePr>
            <a:graphicFrameLocks noChangeAspect="1"/>
          </p:cNvGraphicFramePr>
          <p:nvPr>
            <p:extLst/>
          </p:nvPr>
        </p:nvGraphicFramePr>
        <p:xfrm>
          <a:off x="1776026" y="370364"/>
          <a:ext cx="1157674" cy="11576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Image" r:id="rId6" imgW="914402" imgH="914402" progId="Photoshop.Image.5">
                  <p:embed/>
                </p:oleObj>
              </mc:Choice>
              <mc:Fallback>
                <p:oleObj name="Image" r:id="rId6" imgW="914402" imgH="914402" progId="Photoshop.Image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6026" y="370364"/>
                        <a:ext cx="1157674" cy="11576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714500" y="320596"/>
            <a:ext cx="1133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S/G2 phase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111500" y="307896"/>
            <a:ext cx="7099300" cy="124356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100" dirty="0">
                <a:solidFill>
                  <a:srgbClr val="000000"/>
                </a:solidFill>
              </a:rPr>
              <a:t>Chromosomes are replicated (</a:t>
            </a:r>
            <a:r>
              <a:rPr lang="en-US" sz="2100" b="1" dirty="0">
                <a:solidFill>
                  <a:srgbClr val="000000"/>
                </a:solidFill>
              </a:rPr>
              <a:t>Checkpoint</a:t>
            </a:r>
            <a:r>
              <a:rPr lang="en-US" sz="2100" dirty="0">
                <a:solidFill>
                  <a:srgbClr val="000000"/>
                </a:solidFill>
              </a:rPr>
              <a:t>)</a:t>
            </a:r>
          </a:p>
          <a:p>
            <a:pPr>
              <a:buClr>
                <a:schemeClr val="tx1"/>
              </a:buClr>
            </a:pPr>
            <a:r>
              <a:rPr lang="en-US" sz="2100" dirty="0">
                <a:solidFill>
                  <a:srgbClr val="000000"/>
                </a:solidFill>
              </a:rPr>
              <a:t>Centrosomes are duplicated </a:t>
            </a:r>
          </a:p>
          <a:p>
            <a:pPr>
              <a:buClr>
                <a:schemeClr val="tx1"/>
              </a:buClr>
            </a:pPr>
            <a:r>
              <a:rPr lang="en-US" sz="2100" dirty="0">
                <a:solidFill>
                  <a:srgbClr val="000000"/>
                </a:solidFill>
              </a:rPr>
              <a:t>Chromosomes begin to condense</a:t>
            </a:r>
          </a:p>
        </p:txBody>
      </p:sp>
      <p:graphicFrame>
        <p:nvGraphicFramePr>
          <p:cNvPr id="11" name="Object 30"/>
          <p:cNvGraphicFramePr>
            <a:graphicFrameLocks noChangeAspect="1"/>
          </p:cNvGraphicFramePr>
          <p:nvPr>
            <p:extLst/>
          </p:nvPr>
        </p:nvGraphicFramePr>
        <p:xfrm>
          <a:off x="1750625" y="2934733"/>
          <a:ext cx="1183075" cy="118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Image" r:id="rId8" imgW="914402" imgH="914402" progId="Photoshop.Image.5">
                  <p:embed/>
                </p:oleObj>
              </mc:Choice>
              <mc:Fallback>
                <p:oleObj name="Image" r:id="rId8" imgW="914402" imgH="914402" progId="Photoshop.Image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0625" y="2934733"/>
                        <a:ext cx="1183075" cy="118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699826" y="2872265"/>
            <a:ext cx="960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Prometa</a:t>
            </a:r>
            <a:r>
              <a:rPr lang="en-US" sz="1600" dirty="0">
                <a:solidFill>
                  <a:schemeClr val="bg1"/>
                </a:solidFill>
              </a:rPr>
              <a:t>-</a:t>
            </a:r>
          </a:p>
          <a:p>
            <a:r>
              <a:rPr lang="en-US" sz="1600" dirty="0">
                <a:solidFill>
                  <a:schemeClr val="bg1"/>
                </a:solidFill>
              </a:rPr>
              <a:t>phase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111500" y="2959101"/>
            <a:ext cx="7099300" cy="1181100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100" dirty="0">
                <a:solidFill>
                  <a:srgbClr val="000000"/>
                </a:solidFill>
              </a:rPr>
              <a:t>Bipolar Spindle begins to form</a:t>
            </a:r>
          </a:p>
          <a:p>
            <a:pPr>
              <a:buClr>
                <a:schemeClr val="tx1"/>
              </a:buClr>
            </a:pPr>
            <a:r>
              <a:rPr lang="en-US" sz="2100" dirty="0">
                <a:solidFill>
                  <a:srgbClr val="000000"/>
                </a:solidFill>
              </a:rPr>
              <a:t>Microtubules attach to kinetochores</a:t>
            </a:r>
          </a:p>
          <a:p>
            <a:pPr>
              <a:buClr>
                <a:schemeClr val="tx1"/>
              </a:buClr>
            </a:pPr>
            <a:r>
              <a:rPr lang="en-US" sz="2100" dirty="0">
                <a:solidFill>
                  <a:srgbClr val="000000"/>
                </a:solidFill>
              </a:rPr>
              <a:t>Chromosomes move and begin to align at cell center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3111500" y="1654095"/>
            <a:ext cx="7099300" cy="124356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100" dirty="0">
                <a:solidFill>
                  <a:srgbClr val="000000"/>
                </a:solidFill>
              </a:rPr>
              <a:t>Nuclear Envelope breaks down</a:t>
            </a:r>
          </a:p>
          <a:p>
            <a:pPr>
              <a:buClr>
                <a:schemeClr val="tx1"/>
              </a:buClr>
            </a:pPr>
            <a:r>
              <a:rPr lang="en-US" sz="2100" dirty="0">
                <a:solidFill>
                  <a:srgbClr val="000000"/>
                </a:solidFill>
              </a:rPr>
              <a:t>Centrosomes nucleate microtubules/spindle poles</a:t>
            </a:r>
          </a:p>
          <a:p>
            <a:pPr>
              <a:buClr>
                <a:schemeClr val="tx1"/>
              </a:buClr>
            </a:pPr>
            <a:r>
              <a:rPr lang="en-US" sz="2100" dirty="0">
                <a:solidFill>
                  <a:srgbClr val="000000"/>
                </a:solidFill>
              </a:rPr>
              <a:t>Kinetochores form</a:t>
            </a:r>
          </a:p>
        </p:txBody>
      </p:sp>
    </p:spTree>
    <p:extLst>
      <p:ext uri="{BB962C8B-B14F-4D97-AF65-F5344CB8AC3E}">
        <p14:creationId xmlns:p14="http://schemas.microsoft.com/office/powerpoint/2010/main" val="294249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1205</Words>
  <Application>Microsoft Office PowerPoint</Application>
  <PresentationFormat>Widescreen</PresentationFormat>
  <Paragraphs>275</Paragraphs>
  <Slides>29</Slides>
  <Notes>29</Notes>
  <HiddenSlides>0</HiddenSlides>
  <MMClips>2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MS PGothic</vt:lpstr>
      <vt:lpstr>Arial</vt:lpstr>
      <vt:lpstr>Calibri</vt:lpstr>
      <vt:lpstr>Calibri Light</vt:lpstr>
      <vt:lpstr>Wingdings</vt:lpstr>
      <vt:lpstr>Office Theme</vt:lpstr>
      <vt:lpstr>Image</vt:lpstr>
      <vt:lpstr>G2: Second Gap Phase</vt:lpstr>
      <vt:lpstr>G1  S  G2: preparing for division</vt:lpstr>
      <vt:lpstr>M Phase: Mitotic Division</vt:lpstr>
      <vt:lpstr>M Phase: Mitotic Division</vt:lpstr>
      <vt:lpstr>‘Wait Anaphase’ Spindle Assembly Checkpoint</vt:lpstr>
      <vt:lpstr>Mitotic Progression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Consequences of checkpoint satisfaction</vt:lpstr>
      <vt:lpstr>PowerPoint Presentation</vt:lpstr>
      <vt:lpstr>Anaphase onset</vt:lpstr>
      <vt:lpstr>PowerPoint Presentation</vt:lpstr>
      <vt:lpstr>After Nuclear Division: Cytoplasmic Division</vt:lpstr>
      <vt:lpstr>One last spindle function…</vt:lpstr>
      <vt:lpstr>One last spindle function…</vt:lpstr>
      <vt:lpstr>Cytoskeletal components essential for mitosis</vt:lpstr>
      <vt:lpstr>understanding basic cell biology</vt:lpstr>
      <vt:lpstr>Checkpoints govern mitotic progression</vt:lpstr>
      <vt:lpstr>PowerPoint Presentation</vt:lpstr>
      <vt:lpstr>PowerPoint Presentation</vt:lpstr>
      <vt:lpstr>Genome Instability and Mutations</vt:lpstr>
      <vt:lpstr>Advantages &amp; Causes of Aneuploidy</vt:lpstr>
      <vt:lpstr>The Hallmarks of Cancer</vt:lpstr>
      <vt:lpstr>PowerPoint Presentation</vt:lpstr>
      <vt:lpstr>PowerPoint Presentation</vt:lpstr>
    </vt:vector>
  </TitlesOfParts>
  <Company>Worcester Polytechnic Institute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G2: Second Gap Phase</dc:title>
  <dc:creator>daniel mcdonough</dc:creator>
  <cp:lastModifiedBy>daniel mcdonough</cp:lastModifiedBy>
  <cp:revision>1</cp:revision>
  <dcterms:created xsi:type="dcterms:W3CDTF">2018-05-04T07:09:28Z</dcterms:created>
  <dcterms:modified xsi:type="dcterms:W3CDTF">2018-05-04T07:10:18Z</dcterms:modified>
</cp:coreProperties>
</file>